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6" r:id="rId4"/>
    <p:sldMasterId id="2147483743" r:id="rId5"/>
  </p:sldMasterIdLst>
  <p:notesMasterIdLst>
    <p:notesMasterId r:id="rId47"/>
  </p:notesMasterIdLst>
  <p:handoutMasterIdLst>
    <p:handoutMasterId r:id="rId48"/>
  </p:handoutMasterIdLst>
  <p:sldIdLst>
    <p:sldId id="356" r:id="rId6"/>
    <p:sldId id="490" r:id="rId7"/>
    <p:sldId id="891" r:id="rId8"/>
    <p:sldId id="502" r:id="rId9"/>
    <p:sldId id="503" r:id="rId10"/>
    <p:sldId id="262" r:id="rId11"/>
    <p:sldId id="501" r:id="rId12"/>
    <p:sldId id="257" r:id="rId13"/>
    <p:sldId id="892" r:id="rId14"/>
    <p:sldId id="288" r:id="rId15"/>
    <p:sldId id="895" r:id="rId16"/>
    <p:sldId id="893" r:id="rId17"/>
    <p:sldId id="894" r:id="rId18"/>
    <p:sldId id="378" r:id="rId19"/>
    <p:sldId id="389" r:id="rId20"/>
    <p:sldId id="497" r:id="rId21"/>
    <p:sldId id="261" r:id="rId22"/>
    <p:sldId id="498" r:id="rId23"/>
    <p:sldId id="340" r:id="rId24"/>
    <p:sldId id="339" r:id="rId25"/>
    <p:sldId id="342" r:id="rId26"/>
    <p:sldId id="346" r:id="rId27"/>
    <p:sldId id="278" r:id="rId28"/>
    <p:sldId id="280" r:id="rId29"/>
    <p:sldId id="281" r:id="rId30"/>
    <p:sldId id="283" r:id="rId31"/>
    <p:sldId id="284" r:id="rId32"/>
    <p:sldId id="286" r:id="rId33"/>
    <p:sldId id="264" r:id="rId34"/>
    <p:sldId id="352" r:id="rId35"/>
    <p:sldId id="890" r:id="rId36"/>
    <p:sldId id="499" r:id="rId37"/>
    <p:sldId id="851" r:id="rId38"/>
    <p:sldId id="852" r:id="rId39"/>
    <p:sldId id="267" r:id="rId40"/>
    <p:sldId id="500" r:id="rId41"/>
    <p:sldId id="886" r:id="rId42"/>
    <p:sldId id="258" r:id="rId43"/>
    <p:sldId id="896" r:id="rId44"/>
    <p:sldId id="488" r:id="rId45"/>
    <p:sldId id="380" r:id="rId46"/>
  </p:sldIdLst>
  <p:sldSz cx="12192000" cy="6858000"/>
  <p:notesSz cx="10972800" cy="617855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Lucida Sans" panose="020B0602030504020204" pitchFamily="34" charset="0"/>
      <p:regular r:id="rId54"/>
      <p:bold r:id="rId55"/>
      <p:italic r:id="rId56"/>
      <p:boldItalic r:id="rId57"/>
    </p:embeddedFont>
    <p:embeddedFont>
      <p:font typeface="Work Sans" pitchFamily="2" charset="0"/>
      <p:regular r:id="rId58"/>
      <p:bold r:id="rId59"/>
      <p:italic r:id="rId60"/>
      <p:boldItalic r:id="rId61"/>
    </p:embeddedFont>
    <p:embeddedFont>
      <p:font typeface="Work Sans SemiBold" pitchFamily="2" charset="0"/>
      <p:bold r:id="rId62"/>
      <p:boldItalic r:id="rId63"/>
    </p:embeddedFont>
  </p:embeddedFontLst>
  <p:defaultTextStyle>
    <a:defPPr>
      <a:defRPr lang="en-US"/>
    </a:defPPr>
    <a:lvl1pPr marL="0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A354471E-55D6-4FBD-8D3D-96FE5C0AEE04}">
          <p14:sldIdLst>
            <p14:sldId id="356"/>
            <p14:sldId id="490"/>
            <p14:sldId id="891"/>
            <p14:sldId id="502"/>
            <p14:sldId id="503"/>
            <p14:sldId id="262"/>
            <p14:sldId id="501"/>
            <p14:sldId id="257"/>
            <p14:sldId id="892"/>
            <p14:sldId id="288"/>
            <p14:sldId id="895"/>
            <p14:sldId id="893"/>
            <p14:sldId id="894"/>
            <p14:sldId id="378"/>
            <p14:sldId id="389"/>
            <p14:sldId id="497"/>
            <p14:sldId id="261"/>
            <p14:sldId id="498"/>
            <p14:sldId id="340"/>
            <p14:sldId id="339"/>
            <p14:sldId id="342"/>
            <p14:sldId id="346"/>
            <p14:sldId id="278"/>
            <p14:sldId id="280"/>
            <p14:sldId id="281"/>
            <p14:sldId id="283"/>
            <p14:sldId id="284"/>
            <p14:sldId id="286"/>
            <p14:sldId id="264"/>
            <p14:sldId id="352"/>
            <p14:sldId id="890"/>
            <p14:sldId id="499"/>
            <p14:sldId id="851"/>
            <p14:sldId id="852"/>
            <p14:sldId id="267"/>
            <p14:sldId id="500"/>
            <p14:sldId id="886"/>
            <p14:sldId id="258"/>
            <p14:sldId id="896"/>
            <p14:sldId id="488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97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vagelis hristidis" initials="vh" lastIdx="2" clrIdx="6">
    <p:extLst>
      <p:ext uri="{19B8F6BF-5375-455C-9EA6-DF929625EA0E}">
        <p15:presenceInfo xmlns:p15="http://schemas.microsoft.com/office/powerpoint/2012/main" userId="4f311c13892de8a3" providerId="Windows Live"/>
      </p:ext>
    </p:extLst>
  </p:cmAuthor>
  <p:cmAuthor id="1" name="Daniel Person" initials="DP" lastIdx="14" clrIdx="0">
    <p:extLst>
      <p:ext uri="{19B8F6BF-5375-455C-9EA6-DF929625EA0E}">
        <p15:presenceInfo xmlns:p15="http://schemas.microsoft.com/office/powerpoint/2012/main" userId="S::daniel.person@ICERTIS.COM::a6e8ee14-5896-4d20-9b8a-b25e0bbdecf3" providerId="AD"/>
      </p:ext>
    </p:extLst>
  </p:cmAuthor>
  <p:cmAuthor id="2" name="Matt Ford" initials="MF" lastIdx="6" clrIdx="1">
    <p:extLst>
      <p:ext uri="{19B8F6BF-5375-455C-9EA6-DF929625EA0E}">
        <p15:presenceInfo xmlns:p15="http://schemas.microsoft.com/office/powerpoint/2012/main" userId="S::matthew.ford@ICERTIS.COM::049638fd-0cf8-4cae-9e22-5c99a17dcfae" providerId="AD"/>
      </p:ext>
    </p:extLst>
  </p:cmAuthor>
  <p:cmAuthor id="3" name="Aidan Jones" initials="AJ" lastIdx="1" clrIdx="2">
    <p:extLst>
      <p:ext uri="{19B8F6BF-5375-455C-9EA6-DF929625EA0E}">
        <p15:presenceInfo xmlns:p15="http://schemas.microsoft.com/office/powerpoint/2012/main" userId="S::i-aidan.jones@icertis.com::70f2a6a5-1c41-4b71-ae7b-fbb08d0ba110" providerId="AD"/>
      </p:ext>
    </p:extLst>
  </p:cmAuthor>
  <p:cmAuthor id="4" name="Madeline Huber" initials="MH" lastIdx="13" clrIdx="3">
    <p:extLst>
      <p:ext uri="{19B8F6BF-5375-455C-9EA6-DF929625EA0E}">
        <p15:presenceInfo xmlns:p15="http://schemas.microsoft.com/office/powerpoint/2012/main" userId="S::madeline.huber@wppdigital.onmicrosoft.com::aa067a08-51ea-4eb9-bca1-028a016f17eb" providerId="AD"/>
      </p:ext>
    </p:extLst>
  </p:cmAuthor>
  <p:cmAuthor id="5" name="Janelle Langler" initials="JL" lastIdx="49" clrIdx="4">
    <p:extLst>
      <p:ext uri="{19B8F6BF-5375-455C-9EA6-DF929625EA0E}">
        <p15:presenceInfo xmlns:p15="http://schemas.microsoft.com/office/powerpoint/2012/main" userId="S::janelle.langler@yaleandolive.com::2698e050-e0ef-4512-8bc7-9ee5af5a24f7" providerId="AD"/>
      </p:ext>
    </p:extLst>
  </p:cmAuthor>
  <p:cmAuthor id="6" name="Chris Garcés" initials="CG" lastIdx="8" clrIdx="5">
    <p:extLst>
      <p:ext uri="{19B8F6BF-5375-455C-9EA6-DF929625EA0E}">
        <p15:presenceInfo xmlns:p15="http://schemas.microsoft.com/office/powerpoint/2012/main" userId="S::Chris.Garces@POSSIBLE.com::15388cee-a958-4860-84d8-b973b953eb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454C9"/>
    <a:srgbClr val="293DC2"/>
    <a:srgbClr val="3F34B6"/>
    <a:srgbClr val="159ADF"/>
    <a:srgbClr val="7B2A97"/>
    <a:srgbClr val="404041"/>
    <a:srgbClr val="000000"/>
    <a:srgbClr val="3228BF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90995" autoAdjust="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>
        <p:guide orient="horz" pos="3197"/>
        <p:guide pos="2400"/>
      </p:guideLst>
    </p:cSldViewPr>
  </p:slideViewPr>
  <p:outlineViewPr>
    <p:cViewPr>
      <p:scale>
        <a:sx n="33" d="100"/>
        <a:sy n="33" d="100"/>
      </p:scale>
      <p:origin x="0" y="-2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60"/>
    </p:cViewPr>
  </p:sorterViewPr>
  <p:notesViewPr>
    <p:cSldViewPr snapToGrid="0">
      <p:cViewPr>
        <p:scale>
          <a:sx n="1" d="2"/>
          <a:sy n="1" d="2"/>
        </p:scale>
        <p:origin x="1992" y="4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1.fntdata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Book3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Book3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Book3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Book3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914260717410324E-2"/>
          <c:y val="0.17171296296296296"/>
          <c:w val="0.94608579306332019"/>
          <c:h val="0.4778694944001076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a%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EB0-43E9-B24E-8B76B6B9EF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B0-43E9-B24E-8B76B6B9EFB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Procurement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b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1680554271369958E-2"/>
                      <c:h val="0.1320575220175948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EEB0-43E9-B24E-8B76B6B9EF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B0-43E9-B24E-8B76B6B9EFB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Corporate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c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EEB0-43E9-B24E-8B76B6B9EF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B0-43E9-B24E-8B76B6B9EFB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d</a:t>
                    </a:r>
                    <a:r>
                      <a:rPr lang="en-US" baseline="0" dirty="0"/>
                      <a:t> </a:t>
                    </a:r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EEB0-43E9-B24E-8B76B6B9EF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B0-43E9-B24E-8B76B6B9EF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01949648"/>
        <c:axId val="1005092912"/>
      </c:barChart>
      <c:catAx>
        <c:axId val="1101949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5092912"/>
        <c:crosses val="autoZero"/>
        <c:auto val="1"/>
        <c:lblAlgn val="ctr"/>
        <c:lblOffset val="100"/>
        <c:noMultiLvlLbl val="0"/>
      </c:catAx>
      <c:valAx>
        <c:axId val="10050929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0194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914260717410324E-2"/>
          <c:y val="0"/>
          <c:w val="0.89653018372703408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Sheet1!$A$30</c:f>
              <c:strCache>
                <c:ptCount val="1"/>
                <c:pt idx="0">
                  <c:v>&lt; 75 dpi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Sheet1!$B$30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26-4EC6-B897-E0DE65C424BF}"/>
            </c:ext>
          </c:extLst>
        </c:ser>
        <c:ser>
          <c:idx val="1"/>
          <c:order val="1"/>
          <c:tx>
            <c:strRef>
              <c:f>Sheet1!$A$31</c:f>
              <c:strCache>
                <c:ptCount val="1"/>
                <c:pt idx="0">
                  <c:v>75-100 dpi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Sheet1!$B$31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26-4EC6-B897-E0DE65C424BF}"/>
            </c:ext>
          </c:extLst>
        </c:ser>
        <c:ser>
          <c:idx val="2"/>
          <c:order val="2"/>
          <c:tx>
            <c:strRef>
              <c:f>Sheet1!$A$32</c:f>
              <c:strCache>
                <c:ptCount val="1"/>
                <c:pt idx="0">
                  <c:v>100-150 dpi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Sheet1!$B$32</c:f>
              <c:numCache>
                <c:formatCode>0%</c:formatCode>
                <c:ptCount val="1"/>
                <c:pt idx="0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26-4EC6-B897-E0DE65C424BF}"/>
            </c:ext>
          </c:extLst>
        </c:ser>
        <c:ser>
          <c:idx val="3"/>
          <c:order val="3"/>
          <c:tx>
            <c:strRef>
              <c:f>Sheet1!$A$33</c:f>
              <c:strCache>
                <c:ptCount val="1"/>
                <c:pt idx="0">
                  <c:v>150-300 dpi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Sheet1!$B$33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26-4EC6-B897-E0DE65C424B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01949648"/>
        <c:axId val="1005092912"/>
      </c:barChart>
      <c:catAx>
        <c:axId val="1101949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5092912"/>
        <c:crosses val="autoZero"/>
        <c:auto val="1"/>
        <c:lblAlgn val="ctr"/>
        <c:lblOffset val="100"/>
        <c:noMultiLvlLbl val="0"/>
      </c:catAx>
      <c:valAx>
        <c:axId val="1005092912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10194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914260717410324E-2"/>
          <c:y val="0"/>
          <c:w val="0.89653018372703408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Sheet1!$A$8</c:f>
              <c:strCache>
                <c:ptCount val="1"/>
                <c:pt idx="0">
                  <c:v>Pharma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Sheet1!$B$8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F1-4248-812C-1DF9A6B196D7}"/>
            </c:ext>
          </c:extLst>
        </c:ser>
        <c:ser>
          <c:idx val="1"/>
          <c:order val="1"/>
          <c:tx>
            <c:strRef>
              <c:f>Sheet1!$A$9</c:f>
              <c:strCache>
                <c:ptCount val="1"/>
                <c:pt idx="0">
                  <c:v>Healthcare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Sheet1!$B$9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F1-4248-812C-1DF9A6B196D7}"/>
            </c:ext>
          </c:extLst>
        </c:ser>
        <c:ser>
          <c:idx val="2"/>
          <c:order val="2"/>
          <c:tx>
            <c:strRef>
              <c:f>Sheet1!$A$10</c:f>
              <c:strCache>
                <c:ptCount val="1"/>
                <c:pt idx="0">
                  <c:v>Manufacturing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Sheet1!$B$10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F1-4248-812C-1DF9A6B196D7}"/>
            </c:ext>
          </c:extLst>
        </c:ser>
        <c:ser>
          <c:idx val="3"/>
          <c:order val="3"/>
          <c:tx>
            <c:strRef>
              <c:f>Sheet1!$A$11</c:f>
              <c:strCache>
                <c:ptCount val="1"/>
                <c:pt idx="0">
                  <c:v>IT Services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Sheet1!$B$11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F1-4248-812C-1DF9A6B196D7}"/>
            </c:ext>
          </c:extLst>
        </c:ser>
        <c:ser>
          <c:idx val="4"/>
          <c:order val="4"/>
          <c:tx>
            <c:strRef>
              <c:f>Sheet1!$A$12</c:f>
              <c:strCache>
                <c:ptCount val="1"/>
                <c:pt idx="0">
                  <c:v>Financial services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Sheet1!$B$12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F1-4248-812C-1DF9A6B196D7}"/>
            </c:ext>
          </c:extLst>
        </c:ser>
        <c:ser>
          <c:idx val="5"/>
          <c:order val="5"/>
          <c:tx>
            <c:strRef>
              <c:f>Sheet1!$A$13</c:f>
              <c:strCache>
                <c:ptCount val="1"/>
                <c:pt idx="0">
                  <c:v>Retail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Sheet1!$B$13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6F1-4248-812C-1DF9A6B196D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01949648"/>
        <c:axId val="1005092912"/>
      </c:barChart>
      <c:catAx>
        <c:axId val="1101949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5092912"/>
        <c:crosses val="autoZero"/>
        <c:auto val="1"/>
        <c:lblAlgn val="ctr"/>
        <c:lblOffset val="100"/>
        <c:noMultiLvlLbl val="0"/>
      </c:catAx>
      <c:valAx>
        <c:axId val="1005092912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10194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914260717410324E-2"/>
          <c:y val="0"/>
          <c:w val="0.89653018372703408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Sheet1!$A$15</c:f>
              <c:strCache>
                <c:ptCount val="1"/>
                <c:pt idx="0">
                  <c:v>EMEA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Sheet1!$B$15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9A-4AF3-9E8D-C4878CB77266}"/>
            </c:ext>
          </c:extLst>
        </c:ser>
        <c:ser>
          <c:idx val="1"/>
          <c:order val="1"/>
          <c:tx>
            <c:strRef>
              <c:f>Sheet1!$A$16</c:f>
              <c:strCache>
                <c:ptCount val="1"/>
                <c:pt idx="0">
                  <c:v>APAC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Sheet1!$B$16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9A-4AF3-9E8D-C4878CB77266}"/>
            </c:ext>
          </c:extLst>
        </c:ser>
        <c:ser>
          <c:idx val="2"/>
          <c:order val="2"/>
          <c:tx>
            <c:strRef>
              <c:f>Sheet1!$A$17</c:f>
              <c:strCache>
                <c:ptCount val="1"/>
                <c:pt idx="0">
                  <c:v>NA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Sheet1!$B$17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9A-4AF3-9E8D-C4878CB77266}"/>
            </c:ext>
          </c:extLst>
        </c:ser>
        <c:ser>
          <c:idx val="3"/>
          <c:order val="3"/>
          <c:tx>
            <c:strRef>
              <c:f>Sheet1!$A$18</c:f>
              <c:strCache>
                <c:ptCount val="1"/>
                <c:pt idx="0">
                  <c:v>LATAM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Sheet1!$B$18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9A-4AF3-9E8D-C4878CB7726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01949648"/>
        <c:axId val="1005092912"/>
      </c:barChart>
      <c:catAx>
        <c:axId val="1101949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5092912"/>
        <c:crosses val="autoZero"/>
        <c:auto val="1"/>
        <c:lblAlgn val="ctr"/>
        <c:lblOffset val="100"/>
        <c:noMultiLvlLbl val="0"/>
      </c:catAx>
      <c:valAx>
        <c:axId val="1005092912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10194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914260717410324E-2"/>
          <c:y val="0"/>
          <c:w val="0.89653018372703408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Sheet1!$A$20</c:f>
              <c:strCache>
                <c:ptCount val="1"/>
                <c:pt idx="0">
                  <c:v>10-20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Sheet1!$B$20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5-4D96-BDB2-0F6806B9CA2C}"/>
            </c:ext>
          </c:extLst>
        </c:ser>
        <c:ser>
          <c:idx val="1"/>
          <c:order val="1"/>
          <c:tx>
            <c:strRef>
              <c:f>Sheet1!$A$21</c:f>
              <c:strCache>
                <c:ptCount val="1"/>
                <c:pt idx="0">
                  <c:v>20-50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Sheet1!$B$21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55-4D96-BDB2-0F6806B9CA2C}"/>
            </c:ext>
          </c:extLst>
        </c:ser>
        <c:ser>
          <c:idx val="2"/>
          <c:order val="2"/>
          <c:tx>
            <c:strRef>
              <c:f>Sheet1!$A$22</c:f>
              <c:strCache>
                <c:ptCount val="1"/>
                <c:pt idx="0">
                  <c:v>50-100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Sheet1!$B$22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55-4D96-BDB2-0F6806B9CA2C}"/>
            </c:ext>
          </c:extLst>
        </c:ser>
        <c:ser>
          <c:idx val="3"/>
          <c:order val="3"/>
          <c:tx>
            <c:strRef>
              <c:f>Sheet1!$A$23</c:f>
              <c:strCache>
                <c:ptCount val="1"/>
                <c:pt idx="0">
                  <c:v>100-300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Sheet1!$B$23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55-4D96-BDB2-0F6806B9CA2C}"/>
            </c:ext>
          </c:extLst>
        </c:ser>
        <c:ser>
          <c:idx val="4"/>
          <c:order val="4"/>
          <c:tx>
            <c:strRef>
              <c:f>Sheet1!$A$24</c:f>
              <c:strCache>
                <c:ptCount val="1"/>
                <c:pt idx="0">
                  <c:v>300+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Sheet1!$B$24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55-4D96-BDB2-0F6806B9CA2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01949648"/>
        <c:axId val="1005092912"/>
      </c:barChart>
      <c:catAx>
        <c:axId val="1101949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5092912"/>
        <c:crosses val="autoZero"/>
        <c:auto val="1"/>
        <c:lblAlgn val="ctr"/>
        <c:lblOffset val="100"/>
        <c:noMultiLvlLbl val="0"/>
      </c:catAx>
      <c:valAx>
        <c:axId val="1005092912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10194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914260717410324E-2"/>
          <c:y val="0"/>
          <c:w val="0.89653018372703408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Sheet1!$A$26</c:f>
              <c:strCache>
                <c:ptCount val="1"/>
                <c:pt idx="0">
                  <c:v>docx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Sheet1!$B$26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A5-4C69-BD1A-1261D420CA5D}"/>
            </c:ext>
          </c:extLst>
        </c:ser>
        <c:ser>
          <c:idx val="1"/>
          <c:order val="1"/>
          <c:tx>
            <c:strRef>
              <c:f>Sheet1!$A$27</c:f>
              <c:strCache>
                <c:ptCount val="1"/>
                <c:pt idx="0">
                  <c:v>pdf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Sheet1!$B$27</c:f>
              <c:numCache>
                <c:formatCode>0%</c:formatCode>
                <c:ptCount val="1"/>
                <c:pt idx="0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A5-4C69-BD1A-1261D420CA5D}"/>
            </c:ext>
          </c:extLst>
        </c:ser>
        <c:ser>
          <c:idx val="2"/>
          <c:order val="2"/>
          <c:tx>
            <c:strRef>
              <c:f>Sheet1!$A$28</c:f>
              <c:strCache>
                <c:ptCount val="1"/>
                <c:pt idx="0">
                  <c:v>image pdf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Sheet1!$B$28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A5-4C69-BD1A-1261D420CA5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01949648"/>
        <c:axId val="1005092912"/>
      </c:barChart>
      <c:catAx>
        <c:axId val="1101949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5092912"/>
        <c:crosses val="autoZero"/>
        <c:auto val="1"/>
        <c:lblAlgn val="ctr"/>
        <c:lblOffset val="100"/>
        <c:noMultiLvlLbl val="0"/>
      </c:catAx>
      <c:valAx>
        <c:axId val="1005092912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10194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3EBBB7-3269-46C4-8D4C-3F5F6FF7CD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822EA-6356-4689-9626-C8D6F79DDD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CD615-4417-40F7-A73E-43655F2DBF9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B64CB-3C0A-47F5-B037-084A8C98EB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64BAE-D6C0-4054-8D8F-9FBBB052D5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E0B3C-2174-419E-AAC4-820453656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4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800BE-C3D2-4CC5-87A7-12B4894873B1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33788" y="773113"/>
            <a:ext cx="3705225" cy="208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6963" y="2973388"/>
            <a:ext cx="8778875" cy="2433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4AE48-5858-45C2-8961-5211BE52E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9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#Contains tables</a:t>
            </a:r>
          </a:p>
          <a:p>
            <a:r>
              <a:rPr lang="en-US" dirty="0"/>
              <a:t>#language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24984-13B6-4F5F-A503-A0FB0DACB8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2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69103-2D17-4832-98EE-51E176497DD9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5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33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34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37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39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27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72" y="149459"/>
            <a:ext cx="7309953" cy="655908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4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56F330-2539-4614-BDE1-9DD85B277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92" y="149460"/>
            <a:ext cx="7263454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A5F0B-73B1-44C9-9169-DBC40331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FECCEF7-3C36-4132-AD7C-4011FCE1D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25" y="153504"/>
            <a:ext cx="7245719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F0518F-8C27-4D26-9B95-4789AB4FB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5DC56-81DB-4D9B-9ADC-C8D48F7F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4599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7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24" y="156323"/>
            <a:ext cx="9805932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17EE3-6760-4879-8FB9-E8E2F1F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9748E6-DBA7-4602-A2BE-375E2C08C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4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61" y="156323"/>
            <a:ext cx="748166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6169AD-F1A8-4B54-9F92-B5872DC2A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60C53-445D-4D6B-88E0-E7E82449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8338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7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BFAA9-00F7-4F94-B4D6-57FC5D303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560" y="149459"/>
            <a:ext cx="3829228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5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C7E45-D745-4A53-9E81-946D9A2B4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700" y="150391"/>
            <a:ext cx="3894142" cy="655438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5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7173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082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280160"/>
            <a:ext cx="4008900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6945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126" y="149459"/>
            <a:ext cx="7237613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4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1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906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59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196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11C706-9B9E-40CB-9ECF-9A1AAAC46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016883-4BEF-4E7E-8CD4-AF296E83C4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1EBC07E-42F0-4338-AF3E-D3836916F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900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6515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5713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AE51D-CE08-467B-8E32-99FC5698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DA8A45-29C5-478C-B732-BC6689B52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F0AEE-A7F7-438C-8260-4266136932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89F225-BD08-4CAB-B248-EE76A773F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864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4440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D412E9-F9CA-4601-B679-5412A8CA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3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34" y="152415"/>
            <a:ext cx="7150608" cy="655033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9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AD530B-162B-44AD-8CA9-F48AEC7A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43BD12D-74FA-4B26-9BAE-5B659FD37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0E6B79-9A78-45DC-B5A4-1D25112C2C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FBAC92-A326-47AD-A7E6-3232C528B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272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2C5625-F859-47B6-A68B-923B3C14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179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94F5F4-5987-46FB-868D-02167FE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3BB273F-C0D0-4BB3-AAAB-BBB2F76C9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4105BF-1F15-47E8-A7F9-B31317B74C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FC0260E-3FF8-41B0-AC34-6D21605D7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609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68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47481B-B56A-4A2B-8FA8-1AA5B234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2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53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1561DB-283F-4E7E-B297-97904A98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231660B-4D53-4E62-B1F5-975F86753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663F42-A643-4BC3-9F96-E74DE5B953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3A1B5E4-555E-4C75-AC05-24B13DD53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398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041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DB3C7-8FD6-486B-A137-475900D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BFE215-7421-4D4E-8ABD-7E977E86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87F99-DEBF-42AE-8A18-B3552C366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7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96839F-2AC0-4D66-B709-36D14AC872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4D4D4D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4D4D4D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E8E72-84C8-467E-9B11-1CD231B5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D4EBBE-FD52-42DE-9A24-D5A84C94A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2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8FC07D-65AC-4660-8506-90B39C66A3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007" y="149459"/>
            <a:ext cx="7665835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F2C0F-05D6-4882-A325-BE3946027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6114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255" y="151287"/>
            <a:ext cx="7311587" cy="655542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1014956"/>
            <a:ext cx="3971637" cy="2435894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44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BA50A-AD6F-4A4A-915E-8135AF27A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84" y="149460"/>
            <a:ext cx="743508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8784A1-1B9B-476E-A960-004F20131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C692B-A6E4-4849-BCC1-40DCB7E1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564613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345" y="153504"/>
            <a:ext cx="8630143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FBF222-2089-4FC1-B3B0-347DCB00E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E6311-AAB9-4751-A715-C2B6EE23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50355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04" y="156323"/>
            <a:ext cx="781030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C78FA6-A4A2-496E-88D7-0C38FEF0BD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083CF-F6C7-4863-B0CE-6F883343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58466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70" y="156323"/>
            <a:ext cx="7553965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41F7A5-A075-400C-A150-1F95AB4EF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FBD21-09BA-4020-A898-7823FAB6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902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39" y="156323"/>
            <a:ext cx="7480310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796D84-45B9-4191-876A-B5CFAB03A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DC511-5E9D-47CB-9AE3-98CC4FA4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34358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758266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92525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5243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292512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156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18FC5A-9AF1-4445-82D0-115873B5B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64"/>
          <a:stretch/>
        </p:blipFill>
        <p:spPr>
          <a:xfrm>
            <a:off x="1980802" y="149459"/>
            <a:ext cx="10054040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0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DCEDA-4E9C-468D-95A0-670921B317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72" y="149459"/>
            <a:ext cx="11886574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5045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4483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9E5390-1E31-4D5F-821C-861B9B640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8" y="149632"/>
            <a:ext cx="11218597" cy="6555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3243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4935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F87F46-AB3B-4E36-9F83-20C74B0C9E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82" y="149703"/>
            <a:ext cx="11261108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6551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4787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7378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61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62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565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40357-5BCE-4EBD-9BDF-F88730FA6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566" y="149459"/>
            <a:ext cx="730582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1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16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333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39A81-E3B8-48E2-9CB3-4A98EFE84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100" y="150139"/>
            <a:ext cx="7170741" cy="6554887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1496C4-D41A-4213-8C8F-AE1F7FB44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1"/>
          <a:stretch/>
        </p:blipFill>
        <p:spPr>
          <a:xfrm>
            <a:off x="4544084" y="149459"/>
            <a:ext cx="7490758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0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570D0E-FFF7-409D-A178-A9E54DD4B5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225"/>
          <a:stretch/>
        </p:blipFill>
        <p:spPr>
          <a:xfrm>
            <a:off x="2092656" y="149459"/>
            <a:ext cx="994218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810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062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8" r:id="rId2"/>
    <p:sldLayoutId id="2147483707" r:id="rId3"/>
    <p:sldLayoutId id="2147483706" r:id="rId4"/>
    <p:sldLayoutId id="2147483709" r:id="rId5"/>
    <p:sldLayoutId id="2147483710" r:id="rId6"/>
    <p:sldLayoutId id="2147483713" r:id="rId7"/>
    <p:sldLayoutId id="2147483714" r:id="rId8"/>
    <p:sldLayoutId id="2147483715" r:id="rId9"/>
    <p:sldLayoutId id="2147483681" r:id="rId10"/>
    <p:sldLayoutId id="2147483694" r:id="rId11"/>
    <p:sldLayoutId id="2147483695" r:id="rId12"/>
    <p:sldLayoutId id="2147483696" r:id="rId13"/>
    <p:sldLayoutId id="2147483697" r:id="rId14"/>
    <p:sldLayoutId id="2147483682" r:id="rId15"/>
    <p:sldLayoutId id="2147483711" r:id="rId16"/>
    <p:sldLayoutId id="2147483712" r:id="rId17"/>
    <p:sldLayoutId id="2147483686" r:id="rId18"/>
    <p:sldLayoutId id="2147483687" r:id="rId19"/>
    <p:sldLayoutId id="2147483733" r:id="rId20"/>
    <p:sldLayoutId id="2147483735" r:id="rId21"/>
    <p:sldLayoutId id="2147483737" r:id="rId22"/>
    <p:sldLayoutId id="2147483683" r:id="rId23"/>
    <p:sldLayoutId id="2147483716" r:id="rId24"/>
    <p:sldLayoutId id="2147483738" r:id="rId25"/>
    <p:sldLayoutId id="2147483691" r:id="rId26"/>
    <p:sldLayoutId id="2147483717" r:id="rId27"/>
    <p:sldLayoutId id="2147483739" r:id="rId28"/>
    <p:sldLayoutId id="2147483718" r:id="rId29"/>
    <p:sldLayoutId id="2147483684" r:id="rId30"/>
    <p:sldLayoutId id="2147483740" r:id="rId31"/>
    <p:sldLayoutId id="2147483719" r:id="rId32"/>
    <p:sldLayoutId id="2147483685" r:id="rId33"/>
    <p:sldLayoutId id="2147483741" r:id="rId34"/>
    <p:sldLayoutId id="2147483720" r:id="rId35"/>
    <p:sldLayoutId id="2147483668" r:id="rId36"/>
    <p:sldLayoutId id="2147483742" r:id="rId37"/>
    <p:sldLayoutId id="2147483765" r:id="rId38"/>
    <p:sldLayoutId id="2147483766" r:id="rId39"/>
    <p:sldLayoutId id="2147483768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402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0.xml"/><Relationship Id="rId1" Type="http://schemas.openxmlformats.org/officeDocument/2006/relationships/themeOverride" Target="../theme/themeOverrid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ED3B-1390-4EAA-8053-203979218F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Clause Classification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E90CA3-CC99-47F5-85C1-7FC140745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050" y="2717121"/>
            <a:ext cx="3851256" cy="711879"/>
          </a:xfrm>
        </p:spPr>
        <p:txBody>
          <a:bodyPr/>
          <a:lstStyle/>
          <a:p>
            <a:r>
              <a:rPr lang="en-US" dirty="0"/>
              <a:t>Yogesh Kulkarni</a:t>
            </a:r>
          </a:p>
        </p:txBody>
      </p:sp>
    </p:spTree>
    <p:extLst>
      <p:ext uri="{BB962C8B-B14F-4D97-AF65-F5344CB8AC3E}">
        <p14:creationId xmlns:p14="http://schemas.microsoft.com/office/powerpoint/2010/main" val="215922420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45A586B-A577-4F06-8359-28B2BAD10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hr-H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of the contract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F21A6EE-044F-422D-9379-999A6C744C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Terms - </a:t>
            </a:r>
            <a:r>
              <a:rPr lang="hr-HR" altLang="en-US" dirty="0"/>
              <a:t>Conditions or duties which must be carried out as part of a contract, arrangemens which must be made before a contract is valid</a:t>
            </a:r>
          </a:p>
          <a:p>
            <a:pPr lvl="1"/>
            <a:r>
              <a:rPr lang="hr-HR" altLang="en-US" dirty="0"/>
              <a:t>Express terms</a:t>
            </a:r>
            <a:r>
              <a:rPr lang="en-US" altLang="en-US" dirty="0"/>
              <a:t>: </a:t>
            </a:r>
            <a:r>
              <a:rPr lang="hr-HR" altLang="en-US" dirty="0"/>
              <a:t>Terms that the parties have specifically agreed to</a:t>
            </a:r>
          </a:p>
          <a:p>
            <a:pPr lvl="1"/>
            <a:r>
              <a:rPr lang="hr-HR" altLang="en-US" dirty="0"/>
              <a:t>Implied terms</a:t>
            </a:r>
            <a:r>
              <a:rPr lang="en-US" altLang="en-US" dirty="0"/>
              <a:t>: e.g., </a:t>
            </a:r>
            <a:r>
              <a:rPr lang="hr-HR" altLang="en-US" dirty="0"/>
              <a:t>goods are of satisfactory quality and are fit for their purpose</a:t>
            </a:r>
          </a:p>
          <a:p>
            <a:pPr lvl="1"/>
            <a:r>
              <a:rPr lang="hr-HR" altLang="en-US" dirty="0"/>
              <a:t>Conditions</a:t>
            </a:r>
            <a:r>
              <a:rPr lang="en-US" altLang="en-US" dirty="0"/>
              <a:t>: </a:t>
            </a:r>
            <a:r>
              <a:rPr lang="hr-HR" altLang="en-US" dirty="0"/>
              <a:t>If a party does not carry it out, you not only have the right to claim damages, but also to treat the contract as terminated</a:t>
            </a:r>
          </a:p>
          <a:p>
            <a:pPr lvl="1"/>
            <a:r>
              <a:rPr lang="hr-HR" altLang="en-US" dirty="0"/>
              <a:t>Warranties</a:t>
            </a:r>
            <a:r>
              <a:rPr lang="en-US" altLang="en-US" dirty="0"/>
              <a:t>: </a:t>
            </a:r>
            <a:r>
              <a:rPr lang="hr-HR" altLang="en-US" dirty="0"/>
              <a:t>If you have not carried out your obligations under a warranty, the other party has the right to sue you for damages, but not to terminate the contract</a:t>
            </a:r>
          </a:p>
          <a:p>
            <a:pPr lvl="1"/>
            <a:r>
              <a:rPr lang="hr-HR" altLang="en-US" dirty="0"/>
              <a:t>Exclusion terms</a:t>
            </a:r>
            <a:endParaRPr lang="en-US" altLang="en-US" dirty="0"/>
          </a:p>
          <a:p>
            <a:r>
              <a:rPr lang="en-US" altLang="en-US" dirty="0"/>
              <a:t>Termination:</a:t>
            </a:r>
          </a:p>
          <a:p>
            <a:pPr lvl="1"/>
            <a:r>
              <a:rPr lang="hr-HR" altLang="en-US" dirty="0"/>
              <a:t>Performance</a:t>
            </a:r>
          </a:p>
          <a:p>
            <a:pPr lvl="1"/>
            <a:r>
              <a:rPr lang="hr-HR" altLang="en-US" dirty="0"/>
              <a:t>Express agreement</a:t>
            </a:r>
          </a:p>
          <a:p>
            <a:pPr lvl="1"/>
            <a:r>
              <a:rPr lang="hr-HR" altLang="en-US" dirty="0"/>
              <a:t>Breach</a:t>
            </a:r>
            <a:endParaRPr lang="en-US" altLang="en-US" dirty="0"/>
          </a:p>
          <a:p>
            <a:r>
              <a:rPr lang="en-US" altLang="en-US" dirty="0"/>
              <a:t>Text/Language used to describe the Term is called “Clauses”.</a:t>
            </a:r>
            <a:endParaRPr lang="hr-HR" altLang="en-US" dirty="0"/>
          </a:p>
          <a:p>
            <a:endParaRPr lang="hr-HR" altLang="en-US" dirty="0"/>
          </a:p>
        </p:txBody>
      </p:sp>
    </p:spTree>
    <p:extLst>
      <p:ext uri="{BB962C8B-B14F-4D97-AF65-F5344CB8AC3E}">
        <p14:creationId xmlns:p14="http://schemas.microsoft.com/office/powerpoint/2010/main" val="180870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45A586B-A577-4F06-8359-28B2BAD10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clauses?</a:t>
            </a:r>
            <a:endParaRPr lang="hr-H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F21A6EE-044F-422D-9379-999A6C744C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provisions for a contract are detailed in clauses: who gets paid, who does the work, and what happens if one party backs out of the contract. </a:t>
            </a:r>
          </a:p>
          <a:p>
            <a:r>
              <a:rPr lang="en-US" dirty="0"/>
              <a:t>Clauses are specific provisions or sections in your contract that address a specific aspect of the agreement. </a:t>
            </a:r>
          </a:p>
          <a:p>
            <a:r>
              <a:rPr lang="en-US" dirty="0"/>
              <a:t>Clauses clearly define each party’s duties, rights, and privileges under the terms of the contract.</a:t>
            </a:r>
            <a:endParaRPr lang="hr-HR" altLang="en-US" dirty="0"/>
          </a:p>
        </p:txBody>
      </p:sp>
    </p:spTree>
    <p:extLst>
      <p:ext uri="{BB962C8B-B14F-4D97-AF65-F5344CB8AC3E}">
        <p14:creationId xmlns:p14="http://schemas.microsoft.com/office/powerpoint/2010/main" val="389098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BCCE670-901C-4A4E-BC6B-AB41E2022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Clauses: Exemptions</a:t>
            </a:r>
            <a:endParaRPr lang="hr-H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E7F83D1-3DD3-4523-818D-5A02A2573E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Exemption clause is a provision in a contract that limits the liability of one party. </a:t>
            </a:r>
          </a:p>
          <a:p>
            <a:r>
              <a:rPr lang="en-US" dirty="0"/>
              <a:t>Exemption types:</a:t>
            </a:r>
          </a:p>
          <a:p>
            <a:pPr lvl="1"/>
            <a:r>
              <a:rPr lang="en-US" dirty="0"/>
              <a:t>Exclusion: stipulates that one of the parties will not be liable to the other in certain specified situations or circumstances. For example, an exclusion clause in a life insurance contract may state that a death by suicide is excluded.</a:t>
            </a:r>
          </a:p>
          <a:p>
            <a:pPr lvl="1"/>
            <a:r>
              <a:rPr lang="en-US" dirty="0"/>
              <a:t>Indemnity: one party agrees to indemnify, or answer for, liability or losses incurred by another party.</a:t>
            </a:r>
          </a:p>
          <a:p>
            <a:pPr lvl="1"/>
            <a:r>
              <a:rPr lang="en-US" dirty="0"/>
              <a:t>Force Majeure (French: “Superior Forces”): Exempts the parties from liability if they are prevented from performing their contractual obligations by unforeseeable circumstances beyond their control.</a:t>
            </a:r>
          </a:p>
          <a:p>
            <a:endParaRPr lang="hr-HR" altLang="en-US" dirty="0"/>
          </a:p>
        </p:txBody>
      </p:sp>
    </p:spTree>
    <p:extLst>
      <p:ext uri="{BB962C8B-B14F-4D97-AF65-F5344CB8AC3E}">
        <p14:creationId xmlns:p14="http://schemas.microsoft.com/office/powerpoint/2010/main" val="297731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BCCE670-901C-4A4E-BC6B-AB41E2022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Clauses</a:t>
            </a:r>
            <a:endParaRPr lang="hr-H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E7F83D1-3DD3-4523-818D-5A02A2573E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Escalation clause is a provision in a contract that allows for one party to increase the contracted-for prices or wages under certain specified conditions.</a:t>
            </a:r>
          </a:p>
          <a:p>
            <a:r>
              <a:rPr lang="en-US" dirty="0"/>
              <a:t>Penalty clause in a contract is a provision that requires a party that has not fulfilled its contractual obligations to pay specified compensation to the other party for the breach.</a:t>
            </a:r>
          </a:p>
          <a:p>
            <a:r>
              <a:rPr lang="en-US" altLang="en-US" dirty="0"/>
              <a:t>Confidentiality </a:t>
            </a:r>
            <a:r>
              <a:rPr lang="en-US" dirty="0"/>
              <a:t>clauses bar the receiving party from disclosing the information specified except under certain specified circumstances.</a:t>
            </a:r>
            <a:endParaRPr lang="hr-HR" altLang="en-US" dirty="0"/>
          </a:p>
        </p:txBody>
      </p:sp>
    </p:spTree>
    <p:extLst>
      <p:ext uri="{BB962C8B-B14F-4D97-AF65-F5344CB8AC3E}">
        <p14:creationId xmlns:p14="http://schemas.microsoft.com/office/powerpoint/2010/main" val="379129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ICM </a:t>
            </a:r>
            <a:r>
              <a:rPr lang="en-US" err="1"/>
              <a:t>DiscoverAI</a:t>
            </a:r>
            <a:r>
              <a:rPr lang="en-US"/>
              <a:t>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EACA86-D9A3-4CA3-9EEC-75671003DA51}"/>
              </a:ext>
            </a:extLst>
          </p:cNvPr>
          <p:cNvSpPr/>
          <p:nvPr/>
        </p:nvSpPr>
        <p:spPr>
          <a:xfrm>
            <a:off x="427064" y="1029584"/>
            <a:ext cx="1125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bg1"/>
                </a:solidFill>
              </a:rPr>
              <a:t>AI Powered NLP &amp; Semantics Driven Clause Discovery, Deviations and Verifications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2D6644-0946-4CF0-899F-8297AD4F9C75}"/>
              </a:ext>
            </a:extLst>
          </p:cNvPr>
          <p:cNvSpPr/>
          <p:nvPr/>
        </p:nvSpPr>
        <p:spPr>
          <a:xfrm>
            <a:off x="7556367" y="1782706"/>
            <a:ext cx="4124357" cy="42051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Powerful capabilities: 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Image/PDF Conversion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Clause and Attribute Discovery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Accurate Clause Matching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Deviation Tracking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Attribute Verification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Driven by NLP &amp;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5C9B38-75C5-4014-92E3-9174CD8B8159}"/>
              </a:ext>
            </a:extLst>
          </p:cNvPr>
          <p:cNvPicPr/>
          <p:nvPr/>
        </p:nvPicPr>
        <p:blipFill rotWithShape="1">
          <a:blip r:embed="rId2"/>
          <a:srcRect r="813"/>
          <a:stretch/>
        </p:blipFill>
        <p:spPr>
          <a:xfrm>
            <a:off x="499666" y="1782706"/>
            <a:ext cx="6612285" cy="43241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883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BB7A58-14D5-4641-9497-A3FA4CBD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Clause Discovery Flow and Applications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D92C7-0871-412A-8DA5-80D1B3F1BE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A9137-1B02-4154-864C-F1DEB9F0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4BA44A-CD2E-4542-8470-1A8EE5BBEC20}"/>
              </a:ext>
            </a:extLst>
          </p:cNvPr>
          <p:cNvGrpSpPr/>
          <p:nvPr/>
        </p:nvGrpSpPr>
        <p:grpSpPr>
          <a:xfrm>
            <a:off x="1041661" y="1208663"/>
            <a:ext cx="8952229" cy="4786631"/>
            <a:chOff x="1041661" y="1208663"/>
            <a:chExt cx="8952229" cy="4786631"/>
          </a:xfrm>
        </p:grpSpPr>
        <p:sp>
          <p:nvSpPr>
            <p:cNvPr id="6" name="Flowchart: Multidocument 5">
              <a:extLst>
                <a:ext uri="{FF2B5EF4-FFF2-40B4-BE49-F238E27FC236}">
                  <a16:creationId xmlns:a16="http://schemas.microsoft.com/office/drawing/2014/main" id="{37185B6E-4072-4957-B2EE-CE438C8F14CB}"/>
                </a:ext>
              </a:extLst>
            </p:cNvPr>
            <p:cNvSpPr/>
            <p:nvPr/>
          </p:nvSpPr>
          <p:spPr>
            <a:xfrm>
              <a:off x="1041661" y="1234911"/>
              <a:ext cx="1489435" cy="1178351"/>
            </a:xfrm>
            <a:prstGeom prst="flowChartMultidocumen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Corpus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80B1B8-6F34-4E91-A41F-F3F949131C08}"/>
                </a:ext>
              </a:extLst>
            </p:cNvPr>
            <p:cNvSpPr/>
            <p:nvPr/>
          </p:nvSpPr>
          <p:spPr>
            <a:xfrm>
              <a:off x="3103969" y="1208663"/>
              <a:ext cx="2102178" cy="105580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Segmentation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8577E1-C5CD-40A8-9D9D-860CABEA6F9E}"/>
                </a:ext>
              </a:extLst>
            </p:cNvPr>
            <p:cNvSpPr/>
            <p:nvPr/>
          </p:nvSpPr>
          <p:spPr>
            <a:xfrm>
              <a:off x="5570455" y="3548668"/>
              <a:ext cx="2102178" cy="105580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Classification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C56E593-C6E8-4080-8F02-1F19710CB665}"/>
                </a:ext>
              </a:extLst>
            </p:cNvPr>
            <p:cNvSpPr/>
            <p:nvPr/>
          </p:nvSpPr>
          <p:spPr>
            <a:xfrm>
              <a:off x="3249198" y="4939492"/>
              <a:ext cx="2102178" cy="105580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Similarity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D98D2E2-02A9-4B97-AC2D-909A672FAE7D}"/>
                </a:ext>
              </a:extLst>
            </p:cNvPr>
            <p:cNvSpPr/>
            <p:nvPr/>
          </p:nvSpPr>
          <p:spPr>
            <a:xfrm>
              <a:off x="5570455" y="4939492"/>
              <a:ext cx="2102178" cy="105580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Obligations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32B6A8-6CBC-40D9-8A93-52DC9C427A7D}"/>
                </a:ext>
              </a:extLst>
            </p:cNvPr>
            <p:cNvSpPr/>
            <p:nvPr/>
          </p:nvSpPr>
          <p:spPr>
            <a:xfrm>
              <a:off x="7891712" y="4887058"/>
              <a:ext cx="2102178" cy="105580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Attributes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6634836-06ED-41AA-A3E6-AD6C4C1609B2}"/>
                </a:ext>
              </a:extLst>
            </p:cNvPr>
            <p:cNvSpPr/>
            <p:nvPr/>
          </p:nvSpPr>
          <p:spPr>
            <a:xfrm>
              <a:off x="5570455" y="2123006"/>
              <a:ext cx="2102178" cy="105580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Vectorization</a:t>
              </a: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46C11811-A48D-4D84-AE6E-FAB0F9485932}"/>
                </a:ext>
              </a:extLst>
            </p:cNvPr>
            <p:cNvSpPr/>
            <p:nvPr/>
          </p:nvSpPr>
          <p:spPr>
            <a:xfrm rot="5400000">
              <a:off x="5732612" y="1162716"/>
              <a:ext cx="548639" cy="1311111"/>
            </a:xfrm>
            <a:prstGeom prst="bentArrow">
              <a:avLst/>
            </a:prstGeom>
            <a:solidFill>
              <a:schemeClr val="accent6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BB77D67-55B0-4197-A6D9-650613126A2C}"/>
                </a:ext>
              </a:extLst>
            </p:cNvPr>
            <p:cNvSpPr/>
            <p:nvPr/>
          </p:nvSpPr>
          <p:spPr>
            <a:xfrm>
              <a:off x="2635968" y="1618722"/>
              <a:ext cx="319725" cy="280933"/>
            </a:xfrm>
            <a:prstGeom prst="rightArrow">
              <a:avLst/>
            </a:prstGeom>
            <a:solidFill>
              <a:schemeClr val="accent6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7E0CC07-A8DF-4566-8AB8-AD083DACD48F}"/>
                </a:ext>
              </a:extLst>
            </p:cNvPr>
            <p:cNvSpPr/>
            <p:nvPr/>
          </p:nvSpPr>
          <p:spPr>
            <a:xfrm rot="5400000">
              <a:off x="6418622" y="3222284"/>
              <a:ext cx="319725" cy="280933"/>
            </a:xfrm>
            <a:prstGeom prst="rightArrow">
              <a:avLst/>
            </a:prstGeom>
            <a:solidFill>
              <a:schemeClr val="accent6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99D96CFA-3CE1-4820-9605-B00EE93346D2}"/>
                </a:ext>
              </a:extLst>
            </p:cNvPr>
            <p:cNvSpPr/>
            <p:nvPr/>
          </p:nvSpPr>
          <p:spPr>
            <a:xfrm rot="5400000">
              <a:off x="6425694" y="4640495"/>
              <a:ext cx="319725" cy="280933"/>
            </a:xfrm>
            <a:prstGeom prst="rightArrow">
              <a:avLst/>
            </a:prstGeom>
            <a:solidFill>
              <a:schemeClr val="accent6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Bent 19">
              <a:extLst>
                <a:ext uri="{FF2B5EF4-FFF2-40B4-BE49-F238E27FC236}">
                  <a16:creationId xmlns:a16="http://schemas.microsoft.com/office/drawing/2014/main" id="{FEDFB0EE-0200-4171-B3B0-C0AE3F69DC1F}"/>
                </a:ext>
              </a:extLst>
            </p:cNvPr>
            <p:cNvSpPr/>
            <p:nvPr/>
          </p:nvSpPr>
          <p:spPr>
            <a:xfrm rot="5400000">
              <a:off x="8228076" y="3728213"/>
              <a:ext cx="548639" cy="1311111"/>
            </a:xfrm>
            <a:prstGeom prst="bentArrow">
              <a:avLst/>
            </a:prstGeom>
            <a:solidFill>
              <a:schemeClr val="accent6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Arrow: Bent 20">
              <a:extLst>
                <a:ext uri="{FF2B5EF4-FFF2-40B4-BE49-F238E27FC236}">
                  <a16:creationId xmlns:a16="http://schemas.microsoft.com/office/drawing/2014/main" id="{FF659485-1DCF-46A5-AF24-3FB292632556}"/>
                </a:ext>
              </a:extLst>
            </p:cNvPr>
            <p:cNvSpPr/>
            <p:nvPr/>
          </p:nvSpPr>
          <p:spPr>
            <a:xfrm rot="5400000" flipV="1">
              <a:off x="4475015" y="3762468"/>
              <a:ext cx="548639" cy="1311111"/>
            </a:xfrm>
            <a:prstGeom prst="bentArrow">
              <a:avLst/>
            </a:prstGeom>
            <a:solidFill>
              <a:schemeClr val="accent6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3121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B122-ED65-417B-9AB0-734AD1F3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91B82-F2A6-4AFB-B276-C1AA3EF41C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1290C-8210-4B81-B3C2-C0849358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2861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6004FF-20CC-44DC-80EF-8A63B2C2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52668" y="6440758"/>
            <a:ext cx="4114800" cy="365125"/>
          </a:xfrm>
        </p:spPr>
        <p:txBody>
          <a:bodyPr/>
          <a:lstStyle/>
          <a:p>
            <a:r>
              <a:rPr lang="en-US" dirty="0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14A38-4865-4711-AC1F-A792E60A51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D262D-8D06-49DC-BFB4-9832A50F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9" y="169815"/>
            <a:ext cx="11473682" cy="753122"/>
          </a:xfrm>
        </p:spPr>
        <p:txBody>
          <a:bodyPr/>
          <a:lstStyle/>
          <a:p>
            <a:r>
              <a:rPr lang="en-US" dirty="0"/>
              <a:t>Corpus Diversity</a:t>
            </a:r>
            <a:endParaRPr lang="en-US" baseline="30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9C4DE4-D215-4A9E-9F2F-4B46DC9050BD}"/>
              </a:ext>
            </a:extLst>
          </p:cNvPr>
          <p:cNvGrpSpPr/>
          <p:nvPr/>
        </p:nvGrpSpPr>
        <p:grpSpPr>
          <a:xfrm>
            <a:off x="3425423" y="1005344"/>
            <a:ext cx="5839220" cy="4847311"/>
            <a:chOff x="7002000" y="787684"/>
            <a:chExt cx="5839220" cy="4847311"/>
          </a:xfrm>
        </p:grpSpPr>
        <p:graphicFrame>
          <p:nvGraphicFramePr>
            <p:cNvPr id="31" name="Chart 30">
              <a:extLst>
                <a:ext uri="{FF2B5EF4-FFF2-40B4-BE49-F238E27FC236}">
                  <a16:creationId xmlns:a16="http://schemas.microsoft.com/office/drawing/2014/main" id="{B53A4562-99A2-41B2-896B-D55FADF451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26615966"/>
                </p:ext>
              </p:extLst>
            </p:nvPr>
          </p:nvGraphicFramePr>
          <p:xfrm>
            <a:off x="7044204" y="922937"/>
            <a:ext cx="5797016" cy="12487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8" name="Chart 67">
              <a:extLst>
                <a:ext uri="{FF2B5EF4-FFF2-40B4-BE49-F238E27FC236}">
                  <a16:creationId xmlns:a16="http://schemas.microsoft.com/office/drawing/2014/main" id="{B53A4562-99A2-41B2-896B-D55FADF451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60847139"/>
                </p:ext>
              </p:extLst>
            </p:nvPr>
          </p:nvGraphicFramePr>
          <p:xfrm>
            <a:off x="7659270" y="5075588"/>
            <a:ext cx="4584813" cy="4968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F65ABFB-6C14-437A-8E5C-3DD608EFBF64}"/>
                </a:ext>
              </a:extLst>
            </p:cNvPr>
            <p:cNvGrpSpPr/>
            <p:nvPr/>
          </p:nvGrpSpPr>
          <p:grpSpPr>
            <a:xfrm>
              <a:off x="7002000" y="787684"/>
              <a:ext cx="5213948" cy="4847311"/>
              <a:chOff x="7002000" y="787684"/>
              <a:chExt cx="5213948" cy="484731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50AE41-92D9-468B-BCB8-B989ECEB2806}"/>
                  </a:ext>
                </a:extLst>
              </p:cNvPr>
              <p:cNvSpPr txBox="1"/>
              <p:nvPr/>
            </p:nvSpPr>
            <p:spPr>
              <a:xfrm>
                <a:off x="7211498" y="787684"/>
                <a:ext cx="22154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Distribution by function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3810D0F-3BC0-4C0D-B0E7-BA6277547316}"/>
                  </a:ext>
                </a:extLst>
              </p:cNvPr>
              <p:cNvSpPr/>
              <p:nvPr/>
            </p:nvSpPr>
            <p:spPr>
              <a:xfrm>
                <a:off x="8020384" y="1102787"/>
                <a:ext cx="53732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Sales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E433777-938C-41C0-A4EF-6366E9594C8D}"/>
                  </a:ext>
                </a:extLst>
              </p:cNvPr>
              <p:cNvSpPr/>
              <p:nvPr/>
            </p:nvSpPr>
            <p:spPr>
              <a:xfrm>
                <a:off x="9491687" y="1087777"/>
                <a:ext cx="103630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Procurement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8B698F6-2F3E-4D71-881F-699442245A02}"/>
                  </a:ext>
                </a:extLst>
              </p:cNvPr>
              <p:cNvSpPr/>
              <p:nvPr/>
            </p:nvSpPr>
            <p:spPr>
              <a:xfrm>
                <a:off x="10845024" y="1076426"/>
                <a:ext cx="8468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Corporate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D6BAA9-CEBB-46D3-985C-8CCB24610104}"/>
                  </a:ext>
                </a:extLst>
              </p:cNvPr>
              <p:cNvSpPr/>
              <p:nvPr/>
            </p:nvSpPr>
            <p:spPr>
              <a:xfrm>
                <a:off x="11509041" y="1087672"/>
                <a:ext cx="58381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Other</a:t>
                </a:r>
                <a:r>
                  <a:rPr lang="en-US" sz="1200" dirty="0"/>
                  <a:t> </a:t>
                </a:r>
              </a:p>
            </p:txBody>
          </p:sp>
          <p:graphicFrame>
            <p:nvGraphicFramePr>
              <p:cNvPr id="37" name="Chart 36">
                <a:extLst>
                  <a:ext uri="{FF2B5EF4-FFF2-40B4-BE49-F238E27FC236}">
                    <a16:creationId xmlns:a16="http://schemas.microsoft.com/office/drawing/2014/main" id="{B53A4562-99A2-41B2-896B-D55FADF451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76889" y="2095578"/>
              <a:ext cx="5087659" cy="62018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FA8226-78C7-4DB1-914A-3052B35EEB8A}"/>
                  </a:ext>
                </a:extLst>
              </p:cNvPr>
              <p:cNvSpPr txBox="1"/>
              <p:nvPr/>
            </p:nvSpPr>
            <p:spPr>
              <a:xfrm>
                <a:off x="7214596" y="1779962"/>
                <a:ext cx="2040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Distribution by Sector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3C5B317-8746-4DD3-A3A5-5882505CCB34}"/>
                  </a:ext>
                </a:extLst>
              </p:cNvPr>
              <p:cNvSpPr/>
              <p:nvPr/>
            </p:nvSpPr>
            <p:spPr>
              <a:xfrm>
                <a:off x="7296680" y="2047166"/>
                <a:ext cx="7040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Pharma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1FB4FD6-7B05-42C7-9304-F0032FCF8495}"/>
                  </a:ext>
                </a:extLst>
              </p:cNvPr>
              <p:cNvSpPr/>
              <p:nvPr/>
            </p:nvSpPr>
            <p:spPr>
              <a:xfrm>
                <a:off x="7911749" y="2465605"/>
                <a:ext cx="67031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Hi-tech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871309B-A8CA-49DB-81C1-8CC29E0550E8}"/>
                  </a:ext>
                </a:extLst>
              </p:cNvPr>
              <p:cNvSpPr/>
              <p:nvPr/>
            </p:nvSpPr>
            <p:spPr>
              <a:xfrm>
                <a:off x="8646365" y="2060689"/>
                <a:ext cx="114024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Manufacturing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3AB632-3895-441C-B303-5798A0242559}"/>
                  </a:ext>
                </a:extLst>
              </p:cNvPr>
              <p:cNvSpPr/>
              <p:nvPr/>
            </p:nvSpPr>
            <p:spPr>
              <a:xfrm>
                <a:off x="9697856" y="2464077"/>
                <a:ext cx="87857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IT Services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EEFEF5E-7361-4C5F-B971-1FCD88E2566B}"/>
                  </a:ext>
                </a:extLst>
              </p:cNvPr>
              <p:cNvSpPr/>
              <p:nvPr/>
            </p:nvSpPr>
            <p:spPr>
              <a:xfrm>
                <a:off x="10593400" y="2045438"/>
                <a:ext cx="535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Retail</a:t>
                </a:r>
                <a:endParaRPr lang="en-US" sz="120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3530DE0-D077-4127-BBAE-78456F1F5A11}"/>
                  </a:ext>
                </a:extLst>
              </p:cNvPr>
              <p:cNvSpPr/>
              <p:nvPr/>
            </p:nvSpPr>
            <p:spPr>
              <a:xfrm>
                <a:off x="11337234" y="2464999"/>
                <a:ext cx="58381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Other</a:t>
                </a:r>
                <a:r>
                  <a:rPr lang="en-US" sz="1200" dirty="0"/>
                  <a:t> </a:t>
                </a:r>
              </a:p>
            </p:txBody>
          </p:sp>
          <p:graphicFrame>
            <p:nvGraphicFramePr>
              <p:cNvPr id="46" name="Chart 45">
                <a:extLst>
                  <a:ext uri="{FF2B5EF4-FFF2-40B4-BE49-F238E27FC236}">
                    <a16:creationId xmlns:a16="http://schemas.microsoft.com/office/drawing/2014/main" id="{B53A4562-99A2-41B2-896B-D55FADF451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96875" y="3204101"/>
              <a:ext cx="5105447" cy="73250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C4A85E-A9CD-45D5-BE89-DED178F10DCD}"/>
                  </a:ext>
                </a:extLst>
              </p:cNvPr>
              <p:cNvSpPr txBox="1"/>
              <p:nvPr/>
            </p:nvSpPr>
            <p:spPr>
              <a:xfrm>
                <a:off x="7261865" y="2891689"/>
                <a:ext cx="20842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Distribution by Region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FCC5750-4304-4235-8592-9246F638FAD0}"/>
                  </a:ext>
                </a:extLst>
              </p:cNvPr>
              <p:cNvSpPr/>
              <p:nvPr/>
            </p:nvSpPr>
            <p:spPr>
              <a:xfrm>
                <a:off x="7744524" y="3186021"/>
                <a:ext cx="5901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EMEA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B50C3BC-AE37-4A68-9A18-A340DE4445E1}"/>
                  </a:ext>
                </a:extLst>
              </p:cNvPr>
              <p:cNvSpPr/>
              <p:nvPr/>
            </p:nvSpPr>
            <p:spPr>
              <a:xfrm>
                <a:off x="8803344" y="3186021"/>
                <a:ext cx="54886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APAC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140470C-E2D9-494D-A341-538AAE236242}"/>
                  </a:ext>
                </a:extLst>
              </p:cNvPr>
              <p:cNvSpPr/>
              <p:nvPr/>
            </p:nvSpPr>
            <p:spPr>
              <a:xfrm>
                <a:off x="10190393" y="3190619"/>
                <a:ext cx="4090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NA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C1905CC-2D31-49A9-BD0F-89F81A31F9A4}"/>
                  </a:ext>
                </a:extLst>
              </p:cNvPr>
              <p:cNvSpPr/>
              <p:nvPr/>
            </p:nvSpPr>
            <p:spPr>
              <a:xfrm>
                <a:off x="11147123" y="3186082"/>
                <a:ext cx="64626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LATAM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FA54DEF-0419-4FAB-9245-D4B4EB516B37}"/>
                  </a:ext>
                </a:extLst>
              </p:cNvPr>
              <p:cNvSpPr txBox="1"/>
              <p:nvPr/>
            </p:nvSpPr>
            <p:spPr>
              <a:xfrm>
                <a:off x="7232326" y="3832640"/>
                <a:ext cx="24356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Distribution by Complexity</a:t>
                </a:r>
              </a:p>
            </p:txBody>
          </p:sp>
          <p:graphicFrame>
            <p:nvGraphicFramePr>
              <p:cNvPr id="54" name="Chart 53">
                <a:extLst>
                  <a:ext uri="{FF2B5EF4-FFF2-40B4-BE49-F238E27FC236}">
                    <a16:creationId xmlns:a16="http://schemas.microsoft.com/office/drawing/2014/main" id="{B53A4562-99A2-41B2-896B-D55FADF451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630322" y="4169960"/>
              <a:ext cx="4572000" cy="50700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F9C60C9-5FD3-4002-9545-7A31F1381A88}"/>
                  </a:ext>
                </a:extLst>
              </p:cNvPr>
              <p:cNvSpPr/>
              <p:nvPr/>
            </p:nvSpPr>
            <p:spPr>
              <a:xfrm>
                <a:off x="8011015" y="4471054"/>
                <a:ext cx="5806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10-20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BA3B3BD-C2AD-45C0-BCE5-D180B687E828}"/>
                  </a:ext>
                </a:extLst>
              </p:cNvPr>
              <p:cNvSpPr/>
              <p:nvPr/>
            </p:nvSpPr>
            <p:spPr>
              <a:xfrm>
                <a:off x="9014742" y="4469318"/>
                <a:ext cx="5806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20-50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02A589F-7C94-40E1-B481-8256301E5A4E}"/>
                  </a:ext>
                </a:extLst>
              </p:cNvPr>
              <p:cNvSpPr/>
              <p:nvPr/>
            </p:nvSpPr>
            <p:spPr>
              <a:xfrm>
                <a:off x="10192784" y="4472585"/>
                <a:ext cx="65915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50-100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06AD692-8238-458C-A89C-7195FCEA7ED6}"/>
                  </a:ext>
                </a:extLst>
              </p:cNvPr>
              <p:cNvSpPr/>
              <p:nvPr/>
            </p:nvSpPr>
            <p:spPr>
              <a:xfrm>
                <a:off x="11068927" y="4470036"/>
                <a:ext cx="73770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100-300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78D9EFD-0D73-42C2-BE15-A3A44EC15765}"/>
                  </a:ext>
                </a:extLst>
              </p:cNvPr>
              <p:cNvSpPr/>
              <p:nvPr/>
            </p:nvSpPr>
            <p:spPr>
              <a:xfrm>
                <a:off x="11606476" y="5130248"/>
                <a:ext cx="5325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300+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18C4A7F-6149-472E-9D8E-13292476658F}"/>
                  </a:ext>
                </a:extLst>
              </p:cNvPr>
              <p:cNvSpPr txBox="1"/>
              <p:nvPr/>
            </p:nvSpPr>
            <p:spPr>
              <a:xfrm>
                <a:off x="7105428" y="4268995"/>
                <a:ext cx="857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# of pages</a:t>
                </a:r>
              </a:p>
            </p:txBody>
          </p:sp>
          <p:graphicFrame>
            <p:nvGraphicFramePr>
              <p:cNvPr id="62" name="Chart 61">
                <a:extLst>
                  <a:ext uri="{FF2B5EF4-FFF2-40B4-BE49-F238E27FC236}">
                    <a16:creationId xmlns:a16="http://schemas.microsoft.com/office/drawing/2014/main" id="{B53A4562-99A2-41B2-896B-D55FADF451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643948" y="4613983"/>
              <a:ext cx="4572000" cy="5438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440CA85-B64B-4A1D-B9BF-F628CCA68BE1}"/>
                  </a:ext>
                </a:extLst>
              </p:cNvPr>
              <p:cNvSpPr txBox="1"/>
              <p:nvPr/>
            </p:nvSpPr>
            <p:spPr>
              <a:xfrm>
                <a:off x="7105082" y="4744955"/>
                <a:ext cx="857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Doc type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B2B69E3-343A-48DB-B27D-5B18FCD7F6EA}"/>
                  </a:ext>
                </a:extLst>
              </p:cNvPr>
              <p:cNvSpPr/>
              <p:nvPr/>
            </p:nvSpPr>
            <p:spPr>
              <a:xfrm>
                <a:off x="8482736" y="4907491"/>
                <a:ext cx="51488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docx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C86F182-ACD0-4DA0-93AD-012C2364B33D}"/>
                  </a:ext>
                </a:extLst>
              </p:cNvPr>
              <p:cNvSpPr/>
              <p:nvPr/>
            </p:nvSpPr>
            <p:spPr>
              <a:xfrm>
                <a:off x="10066277" y="4924862"/>
                <a:ext cx="4267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pdf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5AF1510-FE56-4C27-AC25-5E72F0CB6D30}"/>
                  </a:ext>
                </a:extLst>
              </p:cNvPr>
              <p:cNvSpPr/>
              <p:nvPr/>
            </p:nvSpPr>
            <p:spPr>
              <a:xfrm>
                <a:off x="11088753" y="4924862"/>
                <a:ext cx="8422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image pdf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5B04F85-76C2-435B-95F8-B0B33078B215}"/>
                  </a:ext>
                </a:extLst>
              </p:cNvPr>
              <p:cNvSpPr txBox="1"/>
              <p:nvPr/>
            </p:nvSpPr>
            <p:spPr>
              <a:xfrm>
                <a:off x="7002000" y="5178713"/>
                <a:ext cx="9823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Scan quality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512C59B-CD26-4225-9237-F7B853BDC9BE}"/>
                  </a:ext>
                </a:extLst>
              </p:cNvPr>
              <p:cNvSpPr/>
              <p:nvPr/>
            </p:nvSpPr>
            <p:spPr>
              <a:xfrm>
                <a:off x="7712507" y="5356770"/>
                <a:ext cx="72006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&lt; 75 dpi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2748A0-61E4-4740-9CC3-6E912B7E9D8C}"/>
                  </a:ext>
                </a:extLst>
              </p:cNvPr>
              <p:cNvSpPr/>
              <p:nvPr/>
            </p:nvSpPr>
            <p:spPr>
              <a:xfrm>
                <a:off x="8241823" y="5357996"/>
                <a:ext cx="8899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75-100 dpi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FF7FCA7-9E20-4583-B1E6-50139D1BA482}"/>
                  </a:ext>
                </a:extLst>
              </p:cNvPr>
              <p:cNvSpPr/>
              <p:nvPr/>
            </p:nvSpPr>
            <p:spPr>
              <a:xfrm>
                <a:off x="9272934" y="5356770"/>
                <a:ext cx="9685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100-150 dpi</a:t>
                </a:r>
                <a:r>
                  <a:rPr lang="en-US" sz="1200" dirty="0"/>
                  <a:t> 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BA9CCB4-3843-4D99-AF21-E9E4902003F6}"/>
                  </a:ext>
                </a:extLst>
              </p:cNvPr>
              <p:cNvSpPr/>
              <p:nvPr/>
            </p:nvSpPr>
            <p:spPr>
              <a:xfrm>
                <a:off x="10751524" y="5356770"/>
                <a:ext cx="9685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150-300 dpi</a:t>
                </a:r>
                <a:r>
                  <a:rPr lang="en-US" sz="1200" dirty="0"/>
                  <a:t> </a:t>
                </a:r>
              </a:p>
            </p:txBody>
          </p:sp>
        </p:grp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2132457-2E52-42EB-9D11-EFABB0048E22}"/>
              </a:ext>
            </a:extLst>
          </p:cNvPr>
          <p:cNvCxnSpPr>
            <a:cxnSpLocks/>
          </p:cNvCxnSpPr>
          <p:nvPr/>
        </p:nvCxnSpPr>
        <p:spPr>
          <a:xfrm>
            <a:off x="7140823" y="6290041"/>
            <a:ext cx="509337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51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72AC-FDC8-481C-B801-0C7A30A5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10D6ED-29CB-481A-8A82-139DD4FC5D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26C99-F5F2-4ABD-B44B-5070A8406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11742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Vectorize?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9569-FE95-E24D-925C-7D34C9BEB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processing with current NNs requires encoding into vectors.  </a:t>
            </a:r>
          </a:p>
          <a:p>
            <a:r>
              <a:rPr lang="en-US" dirty="0"/>
              <a:t>Prior work: </a:t>
            </a:r>
          </a:p>
          <a:p>
            <a:pPr lvl="1"/>
            <a:r>
              <a:rPr lang="en-US" dirty="0"/>
              <a:t>Learning representations by back-propagating errors. (</a:t>
            </a:r>
            <a:r>
              <a:rPr lang="en-US" dirty="0" err="1"/>
              <a:t>Rumelhart</a:t>
            </a:r>
            <a:r>
              <a:rPr lang="en-US" dirty="0"/>
              <a:t> et al., 1986) </a:t>
            </a:r>
          </a:p>
          <a:p>
            <a:pPr lvl="1"/>
            <a:r>
              <a:rPr lang="en-US" dirty="0"/>
              <a:t>A neural probabilistic language model (</a:t>
            </a:r>
            <a:r>
              <a:rPr lang="en-US" dirty="0" err="1"/>
              <a:t>Bengio</a:t>
            </a:r>
            <a:r>
              <a:rPr lang="en-US" dirty="0"/>
              <a:t> et al., 2003) </a:t>
            </a:r>
          </a:p>
          <a:p>
            <a:pPr lvl="1"/>
            <a:r>
              <a:rPr lang="en-US" dirty="0"/>
              <a:t>NLP (almost) from Scratch (</a:t>
            </a:r>
            <a:r>
              <a:rPr lang="en-US" dirty="0" err="1"/>
              <a:t>Collobert</a:t>
            </a:r>
            <a:r>
              <a:rPr lang="en-US" dirty="0"/>
              <a:t> &amp; Weston, 2008) </a:t>
            </a:r>
          </a:p>
          <a:p>
            <a:pPr lvl="1"/>
            <a:r>
              <a:rPr lang="en-US" dirty="0"/>
              <a:t>A recent, even simpler and faster model: word2vec (</a:t>
            </a:r>
            <a:r>
              <a:rPr lang="en-US" dirty="0" err="1"/>
              <a:t>Mikolov</a:t>
            </a:r>
            <a:r>
              <a:rPr lang="en-US" dirty="0"/>
              <a:t> et al. 2013)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C429B-76EB-594D-B5BD-1156E1484E26}"/>
              </a:ext>
            </a:extLst>
          </p:cNvPr>
          <p:cNvSpPr txBox="1"/>
          <p:nvPr/>
        </p:nvSpPr>
        <p:spPr>
          <a:xfrm>
            <a:off x="2152651" y="6533148"/>
            <a:ext cx="5171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colah.github.io</a:t>
            </a:r>
            <a:r>
              <a:rPr lang="en-US" sz="1200" dirty="0"/>
              <a:t>/posts/2014-07-NLP-RNNs-Representations/</a:t>
            </a:r>
          </a:p>
        </p:txBody>
      </p:sp>
    </p:spTree>
    <p:extLst>
      <p:ext uri="{BB962C8B-B14F-4D97-AF65-F5344CB8AC3E}">
        <p14:creationId xmlns:p14="http://schemas.microsoft.com/office/powerpoint/2010/main" val="322876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7467601" y="2731296"/>
            <a:ext cx="2612571" cy="98402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chemeClr val="bg1"/>
                </a:solidFill>
              </a:rPr>
              <a:t>Day 2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300" y="1306127"/>
            <a:ext cx="6107273" cy="358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Introduction</a:t>
            </a:r>
          </a:p>
          <a:p>
            <a:pPr marL="850666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Text Classification</a:t>
            </a:r>
          </a:p>
          <a:p>
            <a:pPr marL="850666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Clause Classification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Dataset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Vectorization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Classification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300" y="452361"/>
            <a:ext cx="5083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N" sz="32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2816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F924C-F058-BF4D-9C71-644F0E81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02B25C-27B5-D54E-B0F8-9DF7A07AF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128485"/>
            <a:ext cx="7966710" cy="4601030"/>
          </a:xfrm>
        </p:spPr>
        <p:txBody>
          <a:bodyPr>
            <a:normAutofit/>
          </a:bodyPr>
          <a:lstStyle/>
          <a:p>
            <a:r>
              <a:rPr lang="en-US" dirty="0"/>
              <a:t>One-hot encoding (Word):  </a:t>
            </a:r>
          </a:p>
          <a:p>
            <a:pPr lvl="1"/>
            <a:r>
              <a:rPr lang="en-US" dirty="0"/>
              <a:t>N words encoded by length N vectors.</a:t>
            </a:r>
          </a:p>
          <a:p>
            <a:pPr lvl="1"/>
            <a:r>
              <a:rPr lang="en-US" dirty="0"/>
              <a:t>A word gets a vector with exactly one entry = 1, others 0.</a:t>
            </a:r>
          </a:p>
          <a:p>
            <a:pPr lvl="1"/>
            <a:r>
              <a:rPr lang="en-US" dirty="0"/>
              <a:t>Very space inefficient, no natural language structure.</a:t>
            </a:r>
          </a:p>
          <a:p>
            <a:r>
              <a:rPr lang="en-US" dirty="0"/>
              <a:t>Bag of words (doc):</a:t>
            </a:r>
          </a:p>
          <a:p>
            <a:pPr lvl="1"/>
            <a:r>
              <a:rPr lang="en-US" dirty="0"/>
              <a:t>Collection of words (along with number of occurrences).</a:t>
            </a:r>
          </a:p>
          <a:p>
            <a:pPr lvl="1"/>
            <a:r>
              <a:rPr lang="en-US" dirty="0"/>
              <a:t>No word order, no natural language structure.  </a:t>
            </a:r>
          </a:p>
          <a:p>
            <a:r>
              <a:rPr lang="en-US" dirty="0" err="1"/>
              <a:t>Tf-Idf</a:t>
            </a:r>
            <a:r>
              <a:rPr lang="en-US" dirty="0"/>
              <a:t> (doc)</a:t>
            </a:r>
          </a:p>
          <a:p>
            <a:pPr lvl="1"/>
            <a:r>
              <a:rPr lang="en-US" dirty="0"/>
              <a:t>Less sparse</a:t>
            </a:r>
          </a:p>
          <a:p>
            <a:pPr lvl="1"/>
            <a:r>
              <a:rPr lang="en-US" dirty="0"/>
              <a:t>No word order but unique words have more weights.</a:t>
            </a:r>
          </a:p>
          <a:p>
            <a:r>
              <a:rPr lang="en-US" dirty="0"/>
              <a:t>Word Embeddings (word, doc):</a:t>
            </a:r>
          </a:p>
          <a:p>
            <a:pPr lvl="1"/>
            <a:r>
              <a:rPr lang="en-US" dirty="0"/>
              <a:t>Predict words using context</a:t>
            </a:r>
          </a:p>
          <a:p>
            <a:pPr lvl="1"/>
            <a:r>
              <a:rPr lang="en-US" dirty="0"/>
              <a:t>Considers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10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embeddings: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9569-FE95-E24D-925C-7D34C9BEB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have a function W(word) that returns a vector encoding that word.  </a:t>
            </a:r>
          </a:p>
          <a:p>
            <a:endParaRPr lang="en-US" dirty="0"/>
          </a:p>
          <a:p>
            <a:r>
              <a:rPr lang="en-US" dirty="0"/>
              <a:t>Similarity of words corresponds to nearby vectors.  </a:t>
            </a:r>
          </a:p>
          <a:p>
            <a:pPr lvl="1"/>
            <a:r>
              <a:rPr lang="en-US" sz="1600" dirty="0"/>
              <a:t>Director – chairman, scratched – scraped </a:t>
            </a:r>
          </a:p>
          <a:p>
            <a:endParaRPr lang="en-US" dirty="0"/>
          </a:p>
          <a:p>
            <a:r>
              <a:rPr lang="en-US" dirty="0"/>
              <a:t>Relationships between words correspond to difference between vectors. </a:t>
            </a:r>
          </a:p>
          <a:p>
            <a:pPr lvl="1"/>
            <a:r>
              <a:rPr lang="en-US" sz="1600" dirty="0"/>
              <a:t>Big – bigger, small – smaller 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0704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CB8E-6634-3E4B-944B-6BB71261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C973-9045-2746-B9CA-75154DA1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words using context</a:t>
            </a:r>
          </a:p>
          <a:p>
            <a:r>
              <a:rPr lang="en-US" dirty="0"/>
              <a:t>Two versions: CBOW (continuous bag of words) and Skip-gram</a:t>
            </a:r>
          </a:p>
          <a:p>
            <a:endParaRPr lang="en-US" dirty="0"/>
          </a:p>
        </p:txBody>
      </p:sp>
      <p:pic>
        <p:nvPicPr>
          <p:cNvPr id="8194" name="Picture 2" descr="diagrams">
            <a:extLst>
              <a:ext uri="{FF2B5EF4-FFF2-40B4-BE49-F238E27FC236}">
                <a16:creationId xmlns:a16="http://schemas.microsoft.com/office/drawing/2014/main" id="{21C0A68B-5735-8D4B-8849-6A370550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22" y="2237872"/>
            <a:ext cx="5578867" cy="324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3F3398-7887-644A-AD4F-922E84074F2E}"/>
              </a:ext>
            </a:extLst>
          </p:cNvPr>
          <p:cNvSpPr txBox="1"/>
          <p:nvPr/>
        </p:nvSpPr>
        <p:spPr>
          <a:xfrm>
            <a:off x="2152650" y="6533148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skymind.ai</a:t>
            </a:r>
            <a:r>
              <a:rPr lang="en-US" sz="1200" dirty="0"/>
              <a:t>/wiki/word2vec</a:t>
            </a:r>
          </a:p>
        </p:txBody>
      </p:sp>
    </p:spTree>
    <p:extLst>
      <p:ext uri="{BB962C8B-B14F-4D97-AF65-F5344CB8AC3E}">
        <p14:creationId xmlns:p14="http://schemas.microsoft.com/office/powerpoint/2010/main" val="101800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A7CAD7-1780-3845-8F49-D4C298276CD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FFB259-2C8C-4952-B62B-6C5391A9CA2A}"/>
              </a:ext>
            </a:extLst>
          </p:cNvPr>
          <p:cNvGrpSpPr/>
          <p:nvPr/>
        </p:nvGrpSpPr>
        <p:grpSpPr>
          <a:xfrm>
            <a:off x="1570104" y="706031"/>
            <a:ext cx="6863972" cy="4650183"/>
            <a:chOff x="2722629" y="1106081"/>
            <a:chExt cx="6863972" cy="4650183"/>
          </a:xfrm>
        </p:grpSpPr>
        <p:grpSp>
          <p:nvGrpSpPr>
            <p:cNvPr id="20" name="Group 19"/>
            <p:cNvGrpSpPr/>
            <p:nvPr/>
          </p:nvGrpSpPr>
          <p:grpSpPr>
            <a:xfrm>
              <a:off x="3362114" y="1789805"/>
              <a:ext cx="205740" cy="1783080"/>
              <a:chOff x="1800225" y="419100"/>
              <a:chExt cx="182880" cy="18288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800225" y="4191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800225" y="6019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800225" y="7848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800225" y="9677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800225" y="11506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800225" y="13335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800225" y="15163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800225" y="16992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800225" y="18821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800225" y="20650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362115" y="3940564"/>
              <a:ext cx="205740" cy="1783080"/>
              <a:chOff x="1800225" y="419100"/>
              <a:chExt cx="182880" cy="18288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800225" y="4191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800225" y="6019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800225" y="7848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800225" y="9677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800225" y="11506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800225" y="13335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800225" y="15163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800225" y="16992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800225" y="18821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800225" y="20650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2954062" y="2453691"/>
              <a:ext cx="45076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cat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54061" y="4653796"/>
              <a:ext cx="39626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on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957457" y="3151684"/>
              <a:ext cx="205740" cy="1069848"/>
              <a:chOff x="1800225" y="419100"/>
              <a:chExt cx="182880" cy="109728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800225" y="4191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800225" y="6019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800225" y="7848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800225" y="9677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800225" y="11506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800225" y="13335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559093" y="2859653"/>
              <a:ext cx="205740" cy="1783080"/>
              <a:chOff x="1800225" y="419100"/>
              <a:chExt cx="182880" cy="182880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1800225" y="4191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800225" y="6019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800225" y="7848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800225" y="9677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800225" y="11506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800225" y="13335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800225" y="15163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800225" y="16992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800225" y="18821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800225" y="20650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3017289" y="1412588"/>
              <a:ext cx="110158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Input layer</a:t>
              </a: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3567856" y="1789806"/>
              <a:ext cx="2389603" cy="1361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3567854" y="3148728"/>
              <a:ext cx="2389602" cy="79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561563" y="3570994"/>
              <a:ext cx="2395895" cy="6505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567854" y="4232596"/>
              <a:ext cx="2389602" cy="14910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612632" y="2379569"/>
              <a:ext cx="125226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Hidden layer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988152" y="3597454"/>
              <a:ext cx="44595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sat</a:t>
              </a: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6163197" y="2858740"/>
              <a:ext cx="2395896" cy="2899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6163197" y="4221533"/>
              <a:ext cx="2395896" cy="421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8147544" y="2424158"/>
              <a:ext cx="125226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Output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773594" y="2451367"/>
                  <a:ext cx="936860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594" y="2451367"/>
                  <a:ext cx="936860" cy="415498"/>
                </a:xfrm>
                <a:prstGeom prst="rect">
                  <a:avLst/>
                </a:prstGeom>
                <a:blipFill>
                  <a:blip r:embed="rId2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3794889" y="4384725"/>
                  <a:ext cx="936860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4889" y="4384725"/>
                  <a:ext cx="936860" cy="415498"/>
                </a:xfrm>
                <a:prstGeom prst="rect">
                  <a:avLst/>
                </a:prstGeom>
                <a:blipFill>
                  <a:blip r:embed="rId3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/>
            <p:cNvSpPr txBox="1"/>
            <p:nvPr/>
          </p:nvSpPr>
          <p:spPr>
            <a:xfrm>
              <a:off x="2722629" y="3329992"/>
              <a:ext cx="70564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V-dim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722629" y="5456182"/>
              <a:ext cx="70564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V-dim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80684" y="4359966"/>
              <a:ext cx="72006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N-dim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7108220" y="3469545"/>
                  <a:ext cx="104156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220" y="3469545"/>
                  <a:ext cx="1041567" cy="415498"/>
                </a:xfrm>
                <a:prstGeom prst="rect">
                  <a:avLst/>
                </a:prstGeom>
                <a:blipFill>
                  <a:blip r:embed="rId4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/>
            <p:cNvSpPr txBox="1"/>
            <p:nvPr/>
          </p:nvSpPr>
          <p:spPr>
            <a:xfrm>
              <a:off x="8880959" y="4408603"/>
              <a:ext cx="70564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V-dim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892057" y="5456182"/>
              <a:ext cx="297228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 will be the size of word vector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01805" y="1106081"/>
              <a:ext cx="234711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We must learn W and W</a:t>
              </a:r>
              <a:r>
                <a:rPr lang="en-US" sz="1350" baseline="30000" dirty="0">
                  <a:solidFill>
                    <a:srgbClr val="FF0000"/>
                  </a:solidFill>
                </a:rPr>
                <a:t>’</a:t>
              </a:r>
              <a:r>
                <a:rPr lang="en-US" sz="1350" dirty="0">
                  <a:solidFill>
                    <a:srgbClr val="FF0000"/>
                  </a:solidFill>
                </a:rPr>
                <a:t> </a:t>
              </a:r>
            </a:p>
          </p:txBody>
        </p:sp>
        <p:cxnSp>
          <p:nvCxnSpPr>
            <p:cNvPr id="3" name="Straight Arrow Connector 2"/>
            <p:cNvCxnSpPr>
              <a:stCxn id="81" idx="2"/>
              <a:endCxn id="71" idx="3"/>
            </p:cNvCxnSpPr>
            <p:nvPr/>
          </p:nvCxnSpPr>
          <p:spPr>
            <a:xfrm flipH="1">
              <a:off x="4710455" y="1406164"/>
              <a:ext cx="1664909" cy="1252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81" idx="2"/>
              <a:endCxn id="78" idx="0"/>
            </p:cNvCxnSpPr>
            <p:nvPr/>
          </p:nvCxnSpPr>
          <p:spPr>
            <a:xfrm>
              <a:off x="6375363" y="1406163"/>
              <a:ext cx="1253640" cy="2063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0E6579A-3F4C-794D-B042-BD9BF3C56F14}"/>
              </a:ext>
            </a:extLst>
          </p:cNvPr>
          <p:cNvSpPr txBox="1"/>
          <p:nvPr/>
        </p:nvSpPr>
        <p:spPr>
          <a:xfrm>
            <a:off x="2152651" y="6533148"/>
            <a:ext cx="488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www.cs.ucr.edu</a:t>
            </a:r>
            <a:r>
              <a:rPr lang="en-US" sz="1200" dirty="0"/>
              <a:t>/~</a:t>
            </a:r>
            <a:r>
              <a:rPr lang="en-US" sz="1200" dirty="0" err="1"/>
              <a:t>vagelis</a:t>
            </a:r>
            <a:r>
              <a:rPr lang="en-US" sz="1200" dirty="0"/>
              <a:t>/classes/CS242/slides/word2vec.pptx</a:t>
            </a:r>
          </a:p>
        </p:txBody>
      </p:sp>
    </p:spTree>
    <p:extLst>
      <p:ext uri="{BB962C8B-B14F-4D97-AF65-F5344CB8AC3E}">
        <p14:creationId xmlns:p14="http://schemas.microsoft.com/office/powerpoint/2010/main" val="2111315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A7CAD7-1780-3845-8F49-D4C298276CD0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665235" y="1581179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65236" y="3731939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57182" y="2245066"/>
            <a:ext cx="4555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1257182" y="4445170"/>
            <a:ext cx="4187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4262006" y="2943059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863642" y="2651027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320409" y="1203963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1872405" y="1581181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872404" y="2940103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866112" y="3362369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872404" y="4023971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909984" y="4382217"/>
            <a:ext cx="12522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292701" y="3388828"/>
            <a:ext cx="4459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467746" y="2650115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467746" y="4012908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52093" y="2215533"/>
            <a:ext cx="12522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25750" y="312136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25750" y="524755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100292" y="4645865"/>
            <a:ext cx="7200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85508" y="4199978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413182">
                <a:off x="1843725" y="2589596"/>
                <a:ext cx="2535373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1843725" y="2589596"/>
                <a:ext cx="2535373" cy="422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9631347">
                <a:off x="1946893" y="4032302"/>
                <a:ext cx="2386935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1946893" y="4032302"/>
                <a:ext cx="2386935" cy="422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3749795" y="3379291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402540" y="3276396"/>
                <a:ext cx="1327991" cy="468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40" y="3276396"/>
                <a:ext cx="1327991" cy="468333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360210"/>
              </p:ext>
            </p:extLst>
          </p:nvPr>
        </p:nvGraphicFramePr>
        <p:xfrm>
          <a:off x="2365474" y="1055842"/>
          <a:ext cx="2468880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882489" y="1534809"/>
                <a:ext cx="36740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89" y="1534809"/>
                <a:ext cx="367408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5232632" y="1053149"/>
            <a:ext cx="205740" cy="1783080"/>
            <a:chOff x="1800225" y="419100"/>
            <a:chExt cx="182880" cy="1828800"/>
          </a:xfrm>
        </p:grpSpPr>
        <p:sp>
          <p:nvSpPr>
            <p:cNvPr id="160" name="Rectangle 159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3192991" y="643188"/>
                <a:ext cx="3335272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991" y="643188"/>
                <a:ext cx="3335272" cy="422039"/>
              </a:xfrm>
              <a:prstGeom prst="rect">
                <a:avLst/>
              </a:prstGeom>
              <a:blipFill>
                <a:blip r:embed="rId6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603418"/>
              </p:ext>
            </p:extLst>
          </p:nvPr>
        </p:nvGraphicFramePr>
        <p:xfrm>
          <a:off x="5942793" y="1057490"/>
          <a:ext cx="246888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5534644" y="1544953"/>
                <a:ext cx="37382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644" y="1544953"/>
                <a:ext cx="37382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4AEE210F-FAC4-5E44-9FA5-2D10A0537938}"/>
              </a:ext>
            </a:extLst>
          </p:cNvPr>
          <p:cNvSpPr txBox="1"/>
          <p:nvPr/>
        </p:nvSpPr>
        <p:spPr>
          <a:xfrm>
            <a:off x="2152651" y="6533148"/>
            <a:ext cx="488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www.cs.ucr.edu</a:t>
            </a:r>
            <a:r>
              <a:rPr lang="en-US" sz="1200" dirty="0"/>
              <a:t>/~</a:t>
            </a:r>
            <a:r>
              <a:rPr lang="en-US" sz="1200" dirty="0" err="1"/>
              <a:t>vagelis</a:t>
            </a:r>
            <a:r>
              <a:rPr lang="en-US" sz="1200" dirty="0"/>
              <a:t>/classes/CS242/slides/word2vec.pptx</a:t>
            </a:r>
          </a:p>
        </p:txBody>
      </p:sp>
    </p:spTree>
    <p:extLst>
      <p:ext uri="{BB962C8B-B14F-4D97-AF65-F5344CB8AC3E}">
        <p14:creationId xmlns:p14="http://schemas.microsoft.com/office/powerpoint/2010/main" val="31418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70" grpId="0"/>
      <p:bldP spid="1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A7CAD7-1780-3845-8F49-D4C298276CD0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39BDC8-7BEE-47FF-9157-094A2662857E}"/>
              </a:ext>
            </a:extLst>
          </p:cNvPr>
          <p:cNvGrpSpPr/>
          <p:nvPr/>
        </p:nvGrpSpPr>
        <p:grpSpPr>
          <a:xfrm>
            <a:off x="2322732" y="1485929"/>
            <a:ext cx="205740" cy="1783080"/>
            <a:chOff x="3360685" y="1781204"/>
            <a:chExt cx="205740" cy="1783080"/>
          </a:xfrm>
        </p:grpSpPr>
        <p:sp>
          <p:nvSpPr>
            <p:cNvPr id="9" name="Rectangle 8"/>
            <p:cNvSpPr/>
            <p:nvPr/>
          </p:nvSpPr>
          <p:spPr>
            <a:xfrm>
              <a:off x="3360685" y="1781204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60685" y="1959512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60685" y="2137820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60685" y="2316128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60685" y="2494436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60685" y="2672744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60685" y="2851052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60685" y="3029360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60685" y="3207668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60685" y="3385976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26B3498-17B9-44CA-9A30-CF63FD789BE8}"/>
              </a:ext>
            </a:extLst>
          </p:cNvPr>
          <p:cNvGrpSpPr/>
          <p:nvPr/>
        </p:nvGrpSpPr>
        <p:grpSpPr>
          <a:xfrm>
            <a:off x="2322733" y="3636689"/>
            <a:ext cx="205740" cy="1783080"/>
            <a:chOff x="3360686" y="3931964"/>
            <a:chExt cx="205740" cy="1783080"/>
          </a:xfrm>
        </p:grpSpPr>
        <p:sp>
          <p:nvSpPr>
            <p:cNvPr id="22" name="Rectangle 21"/>
            <p:cNvSpPr/>
            <p:nvPr/>
          </p:nvSpPr>
          <p:spPr>
            <a:xfrm>
              <a:off x="3360686" y="3931964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60686" y="4110272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60686" y="4288580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60686" y="4466888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60686" y="4645196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60686" y="4823504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60686" y="5001812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60686" y="5180120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60686" y="5358428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60686" y="5536736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914679" y="2149816"/>
            <a:ext cx="4555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1914679" y="4349920"/>
            <a:ext cx="4187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6B0A66-3327-4901-8F4A-F8526B5AAE97}"/>
              </a:ext>
            </a:extLst>
          </p:cNvPr>
          <p:cNvGrpSpPr/>
          <p:nvPr/>
        </p:nvGrpSpPr>
        <p:grpSpPr>
          <a:xfrm>
            <a:off x="4919503" y="2847809"/>
            <a:ext cx="205740" cy="1069848"/>
            <a:chOff x="5957456" y="3143084"/>
            <a:chExt cx="205740" cy="1069848"/>
          </a:xfrm>
        </p:grpSpPr>
        <p:sp>
          <p:nvSpPr>
            <p:cNvPr id="47" name="Rectangle 46"/>
            <p:cNvSpPr/>
            <p:nvPr/>
          </p:nvSpPr>
          <p:spPr>
            <a:xfrm>
              <a:off x="5957456" y="3143084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957456" y="3321392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957456" y="3499700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57456" y="3678008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57456" y="3856316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957456" y="4034624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5945C-FA09-4396-BF57-58945E9B1F3B}"/>
              </a:ext>
            </a:extLst>
          </p:cNvPr>
          <p:cNvGrpSpPr/>
          <p:nvPr/>
        </p:nvGrpSpPr>
        <p:grpSpPr>
          <a:xfrm>
            <a:off x="7521139" y="2555777"/>
            <a:ext cx="205740" cy="1783080"/>
            <a:chOff x="8559092" y="2851052"/>
            <a:chExt cx="205740" cy="1783080"/>
          </a:xfrm>
        </p:grpSpPr>
        <p:sp>
          <p:nvSpPr>
            <p:cNvPr id="58" name="Rectangle 57"/>
            <p:cNvSpPr/>
            <p:nvPr/>
          </p:nvSpPr>
          <p:spPr>
            <a:xfrm>
              <a:off x="8559092" y="2851052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559092" y="3029360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559092" y="3207668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559092" y="3385976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559092" y="3564284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559092" y="3742592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559092" y="3920900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559092" y="4099208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559092" y="4277516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559092" y="4455824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977906" y="1108713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529902" y="1485931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529901" y="2844853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23609" y="3267119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529901" y="3928721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567481" y="4286967"/>
            <a:ext cx="12522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950198" y="3293578"/>
            <a:ext cx="4459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5125243" y="2554865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125243" y="3917658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09590" y="2120283"/>
            <a:ext cx="12522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683247" y="302611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83247" y="515230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57789" y="4550615"/>
            <a:ext cx="7200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843005" y="4104728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413182">
                <a:off x="2501222" y="2494346"/>
                <a:ext cx="2535373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2501222" y="2494346"/>
                <a:ext cx="2535373" cy="422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9631347">
                <a:off x="2604390" y="3937052"/>
                <a:ext cx="2386935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2604390" y="3937052"/>
                <a:ext cx="2386935" cy="422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4407292" y="3284041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060037" y="3181146"/>
                <a:ext cx="1327991" cy="468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037" y="3181146"/>
                <a:ext cx="1327991" cy="468333"/>
              </a:xfrm>
              <a:prstGeom prst="rect">
                <a:avLst/>
              </a:prstGeom>
              <a:blipFill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944259"/>
              </p:ext>
            </p:extLst>
          </p:nvPr>
        </p:nvGraphicFramePr>
        <p:xfrm>
          <a:off x="3022971" y="960592"/>
          <a:ext cx="2468880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5539986" y="1439559"/>
                <a:ext cx="36740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986" y="1439559"/>
                <a:ext cx="367408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9AA0F19-4F39-4806-951F-1F3B1A790DA2}"/>
              </a:ext>
            </a:extLst>
          </p:cNvPr>
          <p:cNvGrpSpPr/>
          <p:nvPr/>
        </p:nvGrpSpPr>
        <p:grpSpPr>
          <a:xfrm>
            <a:off x="5890129" y="957899"/>
            <a:ext cx="205740" cy="1783080"/>
            <a:chOff x="6928082" y="1253174"/>
            <a:chExt cx="205740" cy="1783080"/>
          </a:xfrm>
        </p:grpSpPr>
        <p:sp>
          <p:nvSpPr>
            <p:cNvPr id="160" name="Rectangle 159"/>
            <p:cNvSpPr/>
            <p:nvPr/>
          </p:nvSpPr>
          <p:spPr>
            <a:xfrm>
              <a:off x="6928082" y="1253174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928082" y="1431482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928082" y="1609790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28082" y="1788098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6928082" y="1966406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928082" y="2144714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6928082" y="2323022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6928082" y="2501330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928082" y="2679638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928082" y="2857946"/>
              <a:ext cx="205740" cy="178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3850488" y="547938"/>
                <a:ext cx="3186834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488" y="547938"/>
                <a:ext cx="3186834" cy="422039"/>
              </a:xfrm>
              <a:prstGeom prst="rect">
                <a:avLst/>
              </a:prstGeom>
              <a:blipFill>
                <a:blip r:embed="rId6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06359"/>
              </p:ext>
            </p:extLst>
          </p:nvPr>
        </p:nvGraphicFramePr>
        <p:xfrm>
          <a:off x="6600290" y="962240"/>
          <a:ext cx="246888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6192141" y="1449703"/>
                <a:ext cx="37382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141" y="1449703"/>
                <a:ext cx="37382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C0DC4D0-76CE-5E41-BFDB-29DBC26A3A9C}"/>
              </a:ext>
            </a:extLst>
          </p:cNvPr>
          <p:cNvSpPr txBox="1"/>
          <p:nvPr/>
        </p:nvSpPr>
        <p:spPr>
          <a:xfrm>
            <a:off x="2152651" y="6533148"/>
            <a:ext cx="488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www.cs.ucr.edu</a:t>
            </a:r>
            <a:r>
              <a:rPr lang="en-US" sz="1200" dirty="0"/>
              <a:t>/~</a:t>
            </a:r>
            <a:r>
              <a:rPr lang="en-US" sz="1200" dirty="0" err="1"/>
              <a:t>vagelis</a:t>
            </a:r>
            <a:r>
              <a:rPr lang="en-US" sz="1200" dirty="0"/>
              <a:t>/classes/CS242/slides/word2vec.pptx</a:t>
            </a:r>
          </a:p>
        </p:txBody>
      </p:sp>
    </p:spTree>
    <p:extLst>
      <p:ext uri="{BB962C8B-B14F-4D97-AF65-F5344CB8AC3E}">
        <p14:creationId xmlns:p14="http://schemas.microsoft.com/office/powerpoint/2010/main" val="175306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A7CAD7-1780-3845-8F49-D4C298276CD0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521DA3-0AE0-491C-AADF-48CE97CD64E2}"/>
              </a:ext>
            </a:extLst>
          </p:cNvPr>
          <p:cNvGrpSpPr/>
          <p:nvPr/>
        </p:nvGrpSpPr>
        <p:grpSpPr>
          <a:xfrm>
            <a:off x="1629995" y="526763"/>
            <a:ext cx="8147830" cy="4343676"/>
            <a:chOff x="1629995" y="526763"/>
            <a:chExt cx="8147830" cy="4343676"/>
          </a:xfrm>
        </p:grpSpPr>
        <p:grpSp>
          <p:nvGrpSpPr>
            <p:cNvPr id="20" name="Group 19"/>
            <p:cNvGrpSpPr/>
            <p:nvPr/>
          </p:nvGrpSpPr>
          <p:grpSpPr>
            <a:xfrm>
              <a:off x="2269480" y="903980"/>
              <a:ext cx="205740" cy="1783080"/>
              <a:chOff x="1800225" y="419100"/>
              <a:chExt cx="182880" cy="18288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800225" y="4191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800225" y="6019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800225" y="7848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800225" y="9677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800225" y="11506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800225" y="13335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800225" y="15163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800225" y="16992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800225" y="18821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800225" y="20650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269481" y="3054739"/>
              <a:ext cx="205740" cy="1783080"/>
              <a:chOff x="1800225" y="419100"/>
              <a:chExt cx="182880" cy="18288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800225" y="4191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800225" y="6019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800225" y="7848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800225" y="9677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800225" y="11506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800225" y="13335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800225" y="15163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800225" y="16992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800225" y="18821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800225" y="20650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861428" y="1567866"/>
              <a:ext cx="45076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cat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61427" y="3767971"/>
              <a:ext cx="39626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on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864823" y="2265859"/>
              <a:ext cx="205740" cy="1069848"/>
              <a:chOff x="1800225" y="419100"/>
              <a:chExt cx="182880" cy="109728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800225" y="4191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800225" y="6019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800225" y="7848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800225" y="9677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800225" y="11506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800225" y="13335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825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7466459" y="1973828"/>
              <a:ext cx="205740" cy="1783080"/>
              <a:chOff x="1800225" y="419100"/>
              <a:chExt cx="182880" cy="182880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1800225" y="4191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800225" y="6019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800225" y="7848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800225" y="9677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800225" y="11506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800225" y="133350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800225" y="151638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800225" y="169926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800225" y="188214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800225" y="2065020"/>
                <a:ext cx="182880" cy="18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825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924655" y="526763"/>
              <a:ext cx="110158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Input layer</a:t>
              </a: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2475222" y="903981"/>
              <a:ext cx="2389603" cy="1361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475220" y="2262903"/>
              <a:ext cx="2389602" cy="79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468929" y="2685169"/>
              <a:ext cx="2395895" cy="6505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2475220" y="3346771"/>
              <a:ext cx="2389602" cy="14910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4519998" y="1493744"/>
              <a:ext cx="125226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Hidden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7394473" y="3833489"/>
                  <a:ext cx="563296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sat</m:t>
                          </m:r>
                        </m:sub>
                      </m:sSub>
                      <m:r>
                        <a:rPr lang="en-US" sz="13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473" y="3833489"/>
                  <a:ext cx="563296" cy="300082"/>
                </a:xfrm>
                <a:prstGeom prst="rect">
                  <a:avLst/>
                </a:prstGeom>
                <a:blipFill>
                  <a:blip r:embed="rId2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/>
            <p:cNvCxnSpPr/>
            <p:nvPr/>
          </p:nvCxnSpPr>
          <p:spPr>
            <a:xfrm flipV="1">
              <a:off x="5070563" y="1972915"/>
              <a:ext cx="2395896" cy="2899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070563" y="3335708"/>
              <a:ext cx="2395896" cy="421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6909601" y="1526818"/>
              <a:ext cx="125226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Output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2680960" y="1565542"/>
                  <a:ext cx="936860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960" y="1565542"/>
                  <a:ext cx="936860" cy="415498"/>
                </a:xfrm>
                <a:prstGeom prst="rect">
                  <a:avLst/>
                </a:prstGeom>
                <a:blipFill>
                  <a:blip r:embed="rId3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2702255" y="3498900"/>
                  <a:ext cx="936860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2255" y="3498900"/>
                  <a:ext cx="936860" cy="415498"/>
                </a:xfrm>
                <a:prstGeom prst="rect">
                  <a:avLst/>
                </a:prstGeom>
                <a:blipFill>
                  <a:blip r:embed="rId4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/>
            <p:cNvSpPr txBox="1"/>
            <p:nvPr/>
          </p:nvSpPr>
          <p:spPr>
            <a:xfrm>
              <a:off x="1629995" y="2444167"/>
              <a:ext cx="70564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V-dim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29995" y="4570357"/>
              <a:ext cx="70564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V-dim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688048" y="3708335"/>
              <a:ext cx="72006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N-dim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5362662" y="2569720"/>
                  <a:ext cx="1888722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662" y="2569720"/>
                  <a:ext cx="1888722" cy="415498"/>
                </a:xfrm>
                <a:prstGeom prst="rect">
                  <a:avLst/>
                </a:prstGeom>
                <a:blipFill>
                  <a:blip r:embed="rId5"/>
                  <a:stretch>
                    <a:fillRect t="-2941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/>
            <p:cNvSpPr txBox="1"/>
            <p:nvPr/>
          </p:nvSpPr>
          <p:spPr>
            <a:xfrm>
              <a:off x="7331476" y="4150410"/>
              <a:ext cx="70564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V-dim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99423" y="4570357"/>
              <a:ext cx="297228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 will be the size of word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4812777" y="3355688"/>
                  <a:ext cx="343619" cy="3000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2777" y="3355688"/>
                  <a:ext cx="343619" cy="300082"/>
                </a:xfrm>
                <a:prstGeom prst="rect">
                  <a:avLst/>
                </a:prstGeom>
                <a:blipFill>
                  <a:blip r:embed="rId6"/>
                  <a:stretch>
                    <a:fillRect r="-70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7569330" y="2516197"/>
                  <a:ext cx="220849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330" y="2516197"/>
                  <a:ext cx="2208495" cy="415498"/>
                </a:xfrm>
                <a:prstGeom prst="rect">
                  <a:avLst/>
                </a:prstGeom>
                <a:blipFill>
                  <a:blip r:embed="rId7"/>
                  <a:stretch>
                    <a:fillRect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FB5EB2E-BDCD-DF45-9B05-5A5BA33324A6}"/>
              </a:ext>
            </a:extLst>
          </p:cNvPr>
          <p:cNvSpPr txBox="1"/>
          <p:nvPr/>
        </p:nvSpPr>
        <p:spPr>
          <a:xfrm>
            <a:off x="2152651" y="6533148"/>
            <a:ext cx="488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www.cs.ucr.edu</a:t>
            </a:r>
            <a:r>
              <a:rPr lang="en-US" sz="1200" dirty="0"/>
              <a:t>/~</a:t>
            </a:r>
            <a:r>
              <a:rPr lang="en-US" sz="1200" dirty="0" err="1"/>
              <a:t>vagelis</a:t>
            </a:r>
            <a:r>
              <a:rPr lang="en-US" sz="1200" dirty="0"/>
              <a:t>/classes/CS242/slides/word2vec.pptx</a:t>
            </a:r>
          </a:p>
        </p:txBody>
      </p:sp>
    </p:spTree>
    <p:extLst>
      <p:ext uri="{BB962C8B-B14F-4D97-AF65-F5344CB8AC3E}">
        <p14:creationId xmlns:p14="http://schemas.microsoft.com/office/powerpoint/2010/main" val="2760264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A7CAD7-1780-3845-8F49-D4C298276CD0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780964" y="1199255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780965" y="335001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372912" y="1863141"/>
            <a:ext cx="4507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72911" y="4063246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376307" y="256113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77943" y="2269103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36139" y="822038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1986706" y="119925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986704" y="255817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980413" y="298044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986704" y="364204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31482" y="1789019"/>
            <a:ext cx="12522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905957" y="4128764"/>
                <a:ext cx="56329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57" y="4128764"/>
                <a:ext cx="563296" cy="300082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 flipV="1">
            <a:off x="4582047" y="226819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582047" y="363098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566394" y="1833608"/>
            <a:ext cx="12522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192444" y="1860817"/>
                <a:ext cx="93686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444" y="1860817"/>
                <a:ext cx="936860" cy="415498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213739" y="3794175"/>
                <a:ext cx="93686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739" y="3794175"/>
                <a:ext cx="936860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141479" y="2739442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41479" y="4865632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199532" y="4003610"/>
            <a:ext cx="7200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874147" y="2864995"/>
                <a:ext cx="219034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147" y="2864995"/>
                <a:ext cx="2190343" cy="738664"/>
              </a:xfrm>
              <a:prstGeom prst="rect">
                <a:avLst/>
              </a:prstGeom>
              <a:blipFill>
                <a:blip r:embed="rId5"/>
                <a:stretch>
                  <a:fillRect t="-165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6842960" y="4445685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10907" y="4865632"/>
            <a:ext cx="29722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324261" y="3650963"/>
                <a:ext cx="34361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261" y="3650963"/>
                <a:ext cx="343619" cy="300082"/>
              </a:xfrm>
              <a:prstGeom prst="rect">
                <a:avLst/>
              </a:prstGeom>
              <a:blipFill>
                <a:blip r:embed="rId6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01578"/>
              </p:ext>
            </p:extLst>
          </p:nvPr>
        </p:nvGraphicFramePr>
        <p:xfrm>
          <a:off x="8078015" y="2268191"/>
          <a:ext cx="246888" cy="2468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9931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2787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0.7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5921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288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1323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8078016" y="4856095"/>
                <a:ext cx="38157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016" y="4856095"/>
                <a:ext cx="381579" cy="300082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566394" y="1250857"/>
                <a:ext cx="285712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We would prefer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35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394" y="1250857"/>
                <a:ext cx="2857129" cy="300082"/>
              </a:xfrm>
              <a:prstGeom prst="rect">
                <a:avLst/>
              </a:prstGeom>
              <a:blipFill>
                <a:blip r:embed="rId8"/>
                <a:stretch>
                  <a:fillRect l="-426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DF66BD9E-58BD-5648-A30E-70D09BEB9FFD}"/>
              </a:ext>
            </a:extLst>
          </p:cNvPr>
          <p:cNvSpPr txBox="1"/>
          <p:nvPr/>
        </p:nvSpPr>
        <p:spPr>
          <a:xfrm>
            <a:off x="2152651" y="6533148"/>
            <a:ext cx="488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www.cs.ucr.edu</a:t>
            </a:r>
            <a:r>
              <a:rPr lang="en-US" sz="1200" dirty="0"/>
              <a:t>/~</a:t>
            </a:r>
            <a:r>
              <a:rPr lang="en-US" sz="1200" dirty="0" err="1"/>
              <a:t>vagelis</a:t>
            </a:r>
            <a:r>
              <a:rPr lang="en-US" sz="1200" dirty="0"/>
              <a:t>/classes/CS242/slides/word2vec.pptx</a:t>
            </a:r>
          </a:p>
        </p:txBody>
      </p:sp>
    </p:spTree>
    <p:extLst>
      <p:ext uri="{BB962C8B-B14F-4D97-AF65-F5344CB8AC3E}">
        <p14:creationId xmlns:p14="http://schemas.microsoft.com/office/powerpoint/2010/main" val="113102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A7CAD7-1780-3845-8F49-D4C298276CD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63" y="1378837"/>
            <a:ext cx="6379322" cy="4519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B08FB-48DA-434C-ACD2-FD3332BB1462}"/>
              </a:ext>
            </a:extLst>
          </p:cNvPr>
          <p:cNvSpPr txBox="1"/>
          <p:nvPr/>
        </p:nvSpPr>
        <p:spPr>
          <a:xfrm>
            <a:off x="2152651" y="6533148"/>
            <a:ext cx="488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www.cs.ucr.edu</a:t>
            </a:r>
            <a:r>
              <a:rPr lang="en-US" sz="1200" dirty="0"/>
              <a:t>/~</a:t>
            </a:r>
            <a:r>
              <a:rPr lang="en-US" sz="1200" dirty="0" err="1"/>
              <a:t>vagelis</a:t>
            </a:r>
            <a:r>
              <a:rPr lang="en-US" sz="1200" dirty="0"/>
              <a:t>/classes/CS242/slides/word2vec.pptx</a:t>
            </a:r>
          </a:p>
        </p:txBody>
      </p:sp>
    </p:spTree>
    <p:extLst>
      <p:ext uri="{BB962C8B-B14F-4D97-AF65-F5344CB8AC3E}">
        <p14:creationId xmlns:p14="http://schemas.microsoft.com/office/powerpoint/2010/main" val="401821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A7CAD7-1780-3845-8F49-D4C298276CD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17" y="1581149"/>
            <a:ext cx="6254495" cy="423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4EDAA-C366-EE43-919D-6DD1E0BE3666}"/>
              </a:ext>
            </a:extLst>
          </p:cNvPr>
          <p:cNvSpPr txBox="1"/>
          <p:nvPr/>
        </p:nvSpPr>
        <p:spPr>
          <a:xfrm>
            <a:off x="2152651" y="6533148"/>
            <a:ext cx="488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www.cs.ucr.edu</a:t>
            </a:r>
            <a:r>
              <a:rPr lang="en-US" sz="1200" dirty="0"/>
              <a:t>/~</a:t>
            </a:r>
            <a:r>
              <a:rPr lang="en-US" sz="1200" dirty="0" err="1"/>
              <a:t>vagelis</a:t>
            </a:r>
            <a:r>
              <a:rPr lang="en-US" sz="1200" dirty="0"/>
              <a:t>/classes/CS242/slides/word2vec.pptx</a:t>
            </a:r>
          </a:p>
        </p:txBody>
      </p:sp>
    </p:spTree>
    <p:extLst>
      <p:ext uri="{BB962C8B-B14F-4D97-AF65-F5344CB8AC3E}">
        <p14:creationId xmlns:p14="http://schemas.microsoft.com/office/powerpoint/2010/main" val="273965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AA3A-E70B-42F0-BFDA-5755EE52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Text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330-01E3-479F-96A3-3719CCD0FE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E9950-8EFC-4EFF-8745-7ECF6CB4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7508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5BFFF-15AE-4A4C-8540-0FDF8F44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gram/CBOW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2A535-64EE-8F4C-BC60-63E22860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“contexts” (that is, what words are likely to appear around them), lead to similar embeddings for two words. </a:t>
            </a:r>
          </a:p>
          <a:p>
            <a:r>
              <a:rPr lang="en-US" dirty="0"/>
              <a:t>One way for the network to output similar context predictions for these two words is if </a:t>
            </a:r>
            <a:r>
              <a:rPr lang="en-US" i="1" dirty="0"/>
              <a:t>the word vectors are similar</a:t>
            </a:r>
            <a:r>
              <a:rPr lang="en-US" dirty="0"/>
              <a:t>. So, if two words have similar contexts, then the network is motivated to learn similar word vectors for these two words!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E5E63-1827-E248-AD6A-FF2A34F805D8}"/>
              </a:ext>
            </a:extLst>
          </p:cNvPr>
          <p:cNvSpPr txBox="1"/>
          <p:nvPr/>
        </p:nvSpPr>
        <p:spPr>
          <a:xfrm>
            <a:off x="2152651" y="6533148"/>
            <a:ext cx="6167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mccormickml.com</a:t>
            </a:r>
            <a:r>
              <a:rPr lang="en-US" sz="1200" dirty="0"/>
              <a:t>/2016/04/19/word2vec-tutorial-the-skip-gram-model/</a:t>
            </a:r>
          </a:p>
        </p:txBody>
      </p:sp>
    </p:spTree>
    <p:extLst>
      <p:ext uri="{BB962C8B-B14F-4D97-AF65-F5344CB8AC3E}">
        <p14:creationId xmlns:p14="http://schemas.microsoft.com/office/powerpoint/2010/main" val="565992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1B9AA-F3D3-3D45-AF59-DC357A60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shortcomings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7F2D8-A612-8743-B92B-BEC741CB6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Problem:  </a:t>
            </a:r>
            <a:r>
              <a:rPr lang="en-US" dirty="0"/>
              <a:t>10,000 words and 300 dim embedding gives a large parameter space to learn.  And 10K words is minimal for real applications.  </a:t>
            </a:r>
          </a:p>
          <a:p>
            <a:r>
              <a:rPr lang="en-US" dirty="0"/>
              <a:t>Slow to train, and need lots of data, particularly to learn uncommon words.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21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74AB2-6984-478D-BD00-62DFF4DF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76FA1-D86A-4825-B78B-FD31FB1EE0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63430-7716-44E5-9EF5-40C21D23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6180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1"/>
          <p:cNvSpPr txBox="1">
            <a:spLocks noChangeArrowheads="1"/>
          </p:cNvSpPr>
          <p:nvPr/>
        </p:nvSpPr>
        <p:spPr bwMode="auto">
          <a:xfrm>
            <a:off x="8077200" y="6477001"/>
            <a:ext cx="2133600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48895EFF-1DBE-4654-84B8-EE5B6E2FA3CA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>
                <a:buSzPct val="10000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33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565259" y="14411"/>
            <a:ext cx="8929718" cy="739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Classification methods: 1. Manual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500002" y="986188"/>
            <a:ext cx="8643998" cy="374145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36550" indent="-336550">
              <a:spcBef>
                <a:spcPts val="700"/>
              </a:spcBef>
              <a:buClr>
                <a:srgbClr val="437085"/>
              </a:buClr>
              <a:buSzPct val="10000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endParaRPr lang="en-US" dirty="0">
              <a:solidFill>
                <a:srgbClr val="000000"/>
              </a:solidFill>
              <a:latin typeface="Calibri" charset="0"/>
              <a:cs typeface="Times New Roman" pitchFamily="16" charset="0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765158" y="6489052"/>
            <a:ext cx="105798" cy="215444"/>
          </a:xfrm>
        </p:spPr>
        <p:txBody>
          <a:bodyPr/>
          <a:lstStyle/>
          <a:p>
            <a:pPr>
              <a:defRPr/>
            </a:pPr>
            <a:fld id="{74BF2C0F-05D6-4882-A325-BE394602789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3854" y="1259096"/>
            <a:ext cx="8572528" cy="19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Manual classification was used by Yahoo in the beginning of the web. Also: ODP, PubMed</a:t>
            </a:r>
          </a:p>
          <a:p>
            <a:pPr marL="342900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Very accurate if job is done by experts</a:t>
            </a:r>
          </a:p>
          <a:p>
            <a:pPr marL="342900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Consistent when the problem size and team is small</a:t>
            </a:r>
          </a:p>
          <a:p>
            <a:pPr marL="342900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Scaling manual classification is difficult and expensive.</a:t>
            </a:r>
          </a:p>
          <a:p>
            <a:pPr marL="342900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→ We need automatic methods for classification.</a:t>
            </a:r>
            <a:endParaRPr lang="de-DE" sz="1600" dirty="0">
              <a:solidFill>
                <a:schemeClr val="tx2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1"/>
          <p:cNvSpPr txBox="1">
            <a:spLocks noChangeArrowheads="1"/>
          </p:cNvSpPr>
          <p:nvPr/>
        </p:nvSpPr>
        <p:spPr bwMode="auto">
          <a:xfrm>
            <a:off x="8077200" y="6477001"/>
            <a:ext cx="2133600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48895EFF-1DBE-4654-84B8-EE5B6E2FA3CA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>
                <a:buSzPct val="10000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34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697676" y="141911"/>
            <a:ext cx="8929718" cy="7512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Classification methods: 2. Rule-based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744318" y="6489052"/>
            <a:ext cx="126638" cy="215444"/>
          </a:xfrm>
        </p:spPr>
        <p:txBody>
          <a:bodyPr/>
          <a:lstStyle/>
          <a:p>
            <a:pPr>
              <a:defRPr/>
            </a:pPr>
            <a:fld id="{74BF2C0F-05D6-4882-A325-BE394602789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6244" y="1126649"/>
            <a:ext cx="8572528" cy="2421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0666" lvl="1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Our Google Alerts example was rule-based classification.</a:t>
            </a:r>
          </a:p>
          <a:p>
            <a:pPr marL="850666" lvl="1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There are IDE-type development environments for writing very complex rules efficiently. (e.g., Verity)</a:t>
            </a:r>
          </a:p>
          <a:p>
            <a:pPr marL="850666" lvl="1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Often: Boolean combinations (as in Google Alerts)</a:t>
            </a:r>
          </a:p>
          <a:p>
            <a:pPr marL="850666" lvl="1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Accuracy is very high if a rule has been carefully refined over time by a subject expert.</a:t>
            </a:r>
          </a:p>
          <a:p>
            <a:pPr marL="850666" lvl="1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Building and maintaining rule-based classification systems is </a:t>
            </a:r>
            <a:r>
              <a:rPr lang="de-DE" sz="1600" dirty="0">
                <a:solidFill>
                  <a:schemeClr val="tx2"/>
                </a:solidFill>
              </a:rPr>
              <a:t>cumbersome and expensive.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300942" y="334664"/>
            <a:ext cx="9556830" cy="762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cs typeface="Times New Roman" pitchFamily="16" charset="0"/>
              </a:rPr>
              <a:t>Classification methods: 3. Supervised Machine Learning</a:t>
            </a:r>
            <a:endParaRPr dirty="0">
              <a:solidFill>
                <a:srgbClr val="000000"/>
              </a:solidFill>
              <a:cs typeface="Times New Roman" pitchFamily="16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Input: </a:t>
            </a:r>
            <a:endParaRPr dirty="0"/>
          </a:p>
          <a:p>
            <a:pPr lvl="1">
              <a:defRPr/>
            </a:pPr>
            <a:r>
              <a:rPr lang="en-US" sz="1600" dirty="0"/>
              <a:t>a document d </a:t>
            </a:r>
            <a:r>
              <a:rPr lang="en-US" sz="1600" dirty="0">
                <a:sym typeface="Symbol" panose="05050102010706020507" pitchFamily="18" charset="2"/>
              </a:rPr>
              <a:t></a:t>
            </a:r>
            <a:r>
              <a:rPr lang="en-US" sz="1600" dirty="0"/>
              <a:t> D</a:t>
            </a:r>
            <a:endParaRPr sz="1600" dirty="0"/>
          </a:p>
          <a:p>
            <a:pPr lvl="1">
              <a:defRPr/>
            </a:pPr>
            <a:r>
              <a:rPr lang="en-US" sz="1600" dirty="0"/>
              <a:t> a fixed set of classes  C = {c1, c2,…, </a:t>
            </a:r>
            <a:r>
              <a:rPr lang="en-US" sz="1600" dirty="0" err="1"/>
              <a:t>cK</a:t>
            </a:r>
            <a:r>
              <a:rPr lang="en-US" sz="1600" dirty="0"/>
              <a:t>}</a:t>
            </a:r>
          </a:p>
          <a:p>
            <a:pPr lvl="1">
              <a:defRPr/>
            </a:pPr>
            <a:r>
              <a:rPr lang="en-US" sz="1600" dirty="0"/>
              <a:t>A training set of N hand-labeled documents T = { (d1,c1),....,(</a:t>
            </a:r>
            <a:r>
              <a:rPr lang="en-US" sz="1600" dirty="0" err="1"/>
              <a:t>dN,cN</a:t>
            </a:r>
            <a:r>
              <a:rPr lang="en-US" sz="1600" dirty="0"/>
              <a:t>) }</a:t>
            </a:r>
            <a:endParaRPr sz="1600" dirty="0"/>
          </a:p>
          <a:p>
            <a:pPr>
              <a:defRPr/>
            </a:pPr>
            <a:r>
              <a:rPr lang="en-US" dirty="0"/>
              <a:t>Output: </a:t>
            </a:r>
            <a:endParaRPr dirty="0"/>
          </a:p>
          <a:p>
            <a:pPr lvl="1">
              <a:defRPr/>
            </a:pPr>
            <a:r>
              <a:rPr lang="en-US" sz="1600" dirty="0"/>
              <a:t>a learned classifier γ: D → C</a:t>
            </a:r>
          </a:p>
          <a:p>
            <a:pPr lvl="1">
              <a:defRPr/>
            </a:pPr>
            <a:endParaRPr lang="en-US" sz="1600" dirty="0"/>
          </a:p>
          <a:p>
            <a:pPr marL="228600" lvl="1">
              <a:lnSpc>
                <a:spcPct val="110000"/>
              </a:lnSpc>
              <a:buClr>
                <a:srgbClr val="336699"/>
              </a:buClr>
              <a:defRPr/>
            </a:pPr>
            <a:r>
              <a:rPr lang="en-US" sz="1600" dirty="0"/>
              <a:t>Naive </a:t>
            </a:r>
            <a:r>
              <a:rPr lang="de-DE" sz="1600" dirty="0"/>
              <a:t>Bayes, kNN, SVMs</a:t>
            </a:r>
          </a:p>
          <a:p>
            <a:pPr marL="228600" lvl="1">
              <a:lnSpc>
                <a:spcPct val="110000"/>
              </a:lnSpc>
              <a:buClr>
                <a:srgbClr val="336699"/>
              </a:buClr>
              <a:defRPr/>
            </a:pPr>
            <a:r>
              <a:rPr lang="en-US" sz="1600" dirty="0"/>
              <a:t>No free lunch: requires hand-classified training data</a:t>
            </a:r>
          </a:p>
          <a:p>
            <a:pPr lvl="1">
              <a:defRPr/>
            </a:pPr>
            <a:endParaRPr lang="en-US" sz="1600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273800"/>
            <a:ext cx="19812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12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ACD6-A07C-4178-BA35-514A9813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E5A291-464A-431D-8CA8-454BF2AC1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714C9-9011-43B8-BE48-7787CD1B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92109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1"/>
          <p:cNvSpPr txBox="1">
            <a:spLocks noChangeArrowheads="1"/>
          </p:cNvSpPr>
          <p:nvPr/>
        </p:nvSpPr>
        <p:spPr bwMode="auto">
          <a:xfrm>
            <a:off x="8077200" y="6477001"/>
            <a:ext cx="2133600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48895EFF-1DBE-4654-84B8-EE5B6E2FA3CA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>
                <a:buSzPct val="10000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37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478631" y="227635"/>
            <a:ext cx="9358346" cy="42768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   Evaluating classification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745922" y="6489052"/>
            <a:ext cx="125034" cy="215444"/>
          </a:xfrm>
        </p:spPr>
        <p:txBody>
          <a:bodyPr/>
          <a:lstStyle/>
          <a:p>
            <a:pPr>
              <a:defRPr/>
            </a:pPr>
            <a:fld id="{74BF2C0F-05D6-4882-A325-BE394602789D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8631" y="800410"/>
            <a:ext cx="8572560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Evaluation must be done on test data that are independent of the training data (usually a disjoint set of instances).</a:t>
            </a:r>
          </a:p>
          <a:p>
            <a:pPr marL="342900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It’s easy to get good performance on a test set that was available to the learner during training (e.g., just memorize </a:t>
            </a:r>
            <a:r>
              <a:rPr lang="de-DE" sz="1600" dirty="0">
                <a:solidFill>
                  <a:schemeClr val="tx2"/>
                </a:solidFill>
              </a:rPr>
              <a:t>the test set).</a:t>
            </a:r>
          </a:p>
          <a:p>
            <a:pPr marL="342900" indent="-342900">
              <a:spcBef>
                <a:spcPts val="700"/>
              </a:spcBef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Measures: Precision, recall, F1, classification accuracy</a:t>
            </a:r>
            <a:endParaRPr lang="de-DE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B4BE2-1FEA-4A23-88E2-139DFDBBAE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FBAFC-CE0F-41C8-93F3-D83837F626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5C9319-04A7-499C-97A5-F8ECF22E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Accuracy Measurements</a:t>
            </a:r>
          </a:p>
        </p:txBody>
      </p:sp>
      <p:pic>
        <p:nvPicPr>
          <p:cNvPr id="8" name="Picture 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4A3E72DF-A3FA-48DE-9844-B1A6B5F1E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3"/>
          <a:stretch/>
        </p:blipFill>
        <p:spPr>
          <a:xfrm>
            <a:off x="283389" y="1496808"/>
            <a:ext cx="3246407" cy="3922077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08257AD-B6C7-4BE0-A833-EF02EE8B7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50" r="48984" b="676"/>
          <a:stretch/>
        </p:blipFill>
        <p:spPr>
          <a:xfrm>
            <a:off x="7998744" y="2256696"/>
            <a:ext cx="1758863" cy="1295321"/>
          </a:xfrm>
          <a:prstGeom prst="rect">
            <a:avLst/>
          </a:prstGeom>
        </p:spPr>
      </p:pic>
      <p:pic>
        <p:nvPicPr>
          <p:cNvPr id="10" name="Picture 10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25CB0572-47D1-4C17-BB19-6B284877A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011" y="3581570"/>
            <a:ext cx="1628775" cy="495300"/>
          </a:xfrm>
          <a:prstGeom prst="rect">
            <a:avLst/>
          </a:prstGeom>
        </p:spPr>
      </p:pic>
      <p:pic>
        <p:nvPicPr>
          <p:cNvPr id="11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0D6D0C8-B26F-4ECA-9D0B-5817052BE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656" y="3540865"/>
            <a:ext cx="1695450" cy="542925"/>
          </a:xfrm>
          <a:prstGeom prst="rect">
            <a:avLst/>
          </a:prstGeom>
        </p:spPr>
      </p:pic>
      <p:pic>
        <p:nvPicPr>
          <p:cNvPr id="12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331EAB-FA53-498F-8329-E1FE6F1FB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606" y="4667610"/>
            <a:ext cx="2466975" cy="685800"/>
          </a:xfrm>
          <a:prstGeom prst="rect">
            <a:avLst/>
          </a:prstGeom>
        </p:spPr>
      </p:pic>
      <p:pic>
        <p:nvPicPr>
          <p:cNvPr id="13" name="Picture 10" descr="A picture containing knife&#10;&#10;Description generated with very high confidence">
            <a:extLst>
              <a:ext uri="{FF2B5EF4-FFF2-40B4-BE49-F238E27FC236}">
                <a16:creationId xmlns:a16="http://schemas.microsoft.com/office/drawing/2014/main" id="{B13BBBE5-33A3-4B73-8D2D-CE0EECF0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129" y="4672102"/>
            <a:ext cx="1943100" cy="5905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E78258-EFCB-4784-98D1-2912EB5096C3}"/>
              </a:ext>
            </a:extLst>
          </p:cNvPr>
          <p:cNvCxnSpPr/>
          <p:nvPr/>
        </p:nvCxnSpPr>
        <p:spPr>
          <a:xfrm flipH="1" flipV="1">
            <a:off x="7407215" y="1792856"/>
            <a:ext cx="1" cy="359434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00086D-19A2-4D21-BC6B-B26E9ED1038D}"/>
              </a:ext>
            </a:extLst>
          </p:cNvPr>
          <p:cNvCxnSpPr>
            <a:cxnSpLocks/>
          </p:cNvCxnSpPr>
          <p:nvPr/>
        </p:nvCxnSpPr>
        <p:spPr>
          <a:xfrm>
            <a:off x="4747404" y="4438290"/>
            <a:ext cx="4945809" cy="43131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B05969-235C-40B3-A431-A49DB5D29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83" t="38045" r="417" b="-337"/>
          <a:stretch/>
        </p:blipFill>
        <p:spPr>
          <a:xfrm>
            <a:off x="5157043" y="2195219"/>
            <a:ext cx="1465272" cy="13233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302947-887C-4786-AF66-A2A71BB350E1}"/>
              </a:ext>
            </a:extLst>
          </p:cNvPr>
          <p:cNvSpPr txBox="1"/>
          <p:nvPr/>
        </p:nvSpPr>
        <p:spPr>
          <a:xfrm>
            <a:off x="3637542" y="1163164"/>
            <a:ext cx="388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Recall</a:t>
            </a:r>
            <a:r>
              <a:rPr lang="en-US" sz="1600" dirty="0"/>
              <a:t> – Measure of coverage</a:t>
            </a:r>
          </a:p>
          <a:p>
            <a:r>
              <a:rPr lang="en-US" sz="1600" dirty="0"/>
              <a:t>How many actual elements are selected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20921-7B05-4EFB-BA13-AC39C3E89913}"/>
              </a:ext>
            </a:extLst>
          </p:cNvPr>
          <p:cNvSpPr txBox="1"/>
          <p:nvPr/>
        </p:nvSpPr>
        <p:spPr>
          <a:xfrm>
            <a:off x="524021" y="1224805"/>
            <a:ext cx="1107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Actual elements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6F0F1A-AA8E-4C12-8DAB-850ECFFC3731}"/>
              </a:ext>
            </a:extLst>
          </p:cNvPr>
          <p:cNvSpPr txBox="1"/>
          <p:nvPr/>
        </p:nvSpPr>
        <p:spPr>
          <a:xfrm>
            <a:off x="7615289" y="1147196"/>
            <a:ext cx="3918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Precision</a:t>
            </a:r>
            <a:r>
              <a:rPr lang="en-US" sz="1600" dirty="0"/>
              <a:t> – Measure of correctness</a:t>
            </a:r>
          </a:p>
          <a:p>
            <a:r>
              <a:rPr lang="en-US" sz="1600" dirty="0"/>
              <a:t>How many selected elements are correct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63A1-2232-4B90-898C-27559CF5D361}"/>
              </a:ext>
            </a:extLst>
          </p:cNvPr>
          <p:cNvSpPr txBox="1"/>
          <p:nvPr/>
        </p:nvSpPr>
        <p:spPr>
          <a:xfrm>
            <a:off x="3637542" y="5320071"/>
            <a:ext cx="3977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Accuracy</a:t>
            </a:r>
            <a:r>
              <a:rPr lang="en-US" sz="1800" dirty="0"/>
              <a:t> – Most intuitive parameter of effectiveness but fails when dataset is not balanced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24678-D40B-4A0B-BA44-5EBFFB8CE5D9}"/>
              </a:ext>
            </a:extLst>
          </p:cNvPr>
          <p:cNvSpPr txBox="1"/>
          <p:nvPr/>
        </p:nvSpPr>
        <p:spPr>
          <a:xfrm>
            <a:off x="7741129" y="5254716"/>
            <a:ext cx="4344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F1 score</a:t>
            </a:r>
            <a:r>
              <a:rPr lang="en-US" sz="1800" dirty="0"/>
              <a:t> – the balancing act</a:t>
            </a:r>
          </a:p>
          <a:p>
            <a:r>
              <a:rPr lang="en-US" sz="1800" dirty="0"/>
              <a:t>Measure to check effective of model without being biased towards precision or recall</a:t>
            </a:r>
          </a:p>
        </p:txBody>
      </p:sp>
    </p:spTree>
    <p:extLst>
      <p:ext uri="{BB962C8B-B14F-4D97-AF65-F5344CB8AC3E}">
        <p14:creationId xmlns:p14="http://schemas.microsoft.com/office/powerpoint/2010/main" val="3828332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1"/>
          <p:cNvSpPr txBox="1">
            <a:spLocks noChangeArrowheads="1"/>
          </p:cNvSpPr>
          <p:nvPr/>
        </p:nvSpPr>
        <p:spPr bwMode="auto">
          <a:xfrm>
            <a:off x="8077200" y="6477001"/>
            <a:ext cx="2133600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48895EFF-1DBE-4654-84B8-EE5B6E2FA3CA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>
                <a:buSzPct val="10000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39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478631" y="227635"/>
            <a:ext cx="9358346" cy="42768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Confusion Matrix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745922" y="6489052"/>
            <a:ext cx="125034" cy="215444"/>
          </a:xfrm>
        </p:spPr>
        <p:txBody>
          <a:bodyPr/>
          <a:lstStyle/>
          <a:p>
            <a:pPr>
              <a:defRPr/>
            </a:pPr>
            <a:fld id="{74BF2C0F-05D6-4882-A325-BE394602789D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40FA1-2B01-479C-B063-0F0D43234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16778" r="34875" b="5555"/>
          <a:stretch/>
        </p:blipFill>
        <p:spPr>
          <a:xfrm>
            <a:off x="3070248" y="655321"/>
            <a:ext cx="5685132" cy="49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773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48640"/>
            <a:ext cx="10332720" cy="47229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Is this spam?</a:t>
            </a:r>
            <a:endParaRPr dirty="0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5" name="Content Placeholder 5" descr="spam.tiff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457200" y="1425805"/>
            <a:ext cx="6563068" cy="2897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E2C22D-99B0-4C5E-BF0A-665C798FB673}"/>
              </a:ext>
            </a:extLst>
          </p:cNvPr>
          <p:cNvSpPr txBox="1"/>
          <p:nvPr/>
        </p:nvSpPr>
        <p:spPr>
          <a:xfrm>
            <a:off x="6470647" y="6155471"/>
            <a:ext cx="4670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(Ref: Text Classification - </a:t>
            </a:r>
            <a:r>
              <a:rPr lang="en-US" sz="1400" dirty="0">
                <a:latin typeface="Calibri"/>
              </a:rPr>
              <a:t>The Naïve Bayes algorithm)</a:t>
            </a:r>
            <a:endParaRPr lang="en-US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D92C7-0871-412A-8DA5-80D1B3F1BE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A9137-1B02-4154-864C-F1DEB9F0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71597" y="491249"/>
            <a:ext cx="4279171" cy="7531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Next steps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71597" y="1504381"/>
            <a:ext cx="10328749" cy="496552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dirty="0"/>
              <a:t>You can get soft copies of Reference materials/this ppt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dirty="0"/>
              <a:t>Apply at least a few concepts/Techniques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Questions?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573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113" y="1962041"/>
            <a:ext cx="3971637" cy="182880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92420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Positive or negative movie review?</a:t>
            </a:r>
            <a:endParaRPr dirty="0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1244354" y="1495623"/>
            <a:ext cx="7620000" cy="44450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unbelievably disappointing 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Full of zany characters and richly applied satire, and some great plot twists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 this is the greatest screwball comedy ever filmed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 It was pathetic. The worst part about it was the boxing scenes.</a:t>
            </a:r>
            <a:endParaRPr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E2E57E-CF5C-4013-9454-16370CDDD367}"/>
              </a:ext>
            </a:extLst>
          </p:cNvPr>
          <p:cNvGrpSpPr/>
          <p:nvPr/>
        </p:nvGrpSpPr>
        <p:grpSpPr>
          <a:xfrm>
            <a:off x="634754" y="1332117"/>
            <a:ext cx="591829" cy="3492450"/>
            <a:chOff x="2286000" y="1639894"/>
            <a:chExt cx="591829" cy="3492450"/>
          </a:xfrm>
        </p:grpSpPr>
        <p:pic>
          <p:nvPicPr>
            <p:cNvPr id="6" name="Picture 4" descr="Thumbs-down-icon.png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2286000" y="4460835"/>
              <a:ext cx="558800" cy="671509"/>
            </a:xfrm>
            <a:prstGeom prst="rect">
              <a:avLst/>
            </a:prstGeom>
          </p:spPr>
        </p:pic>
        <p:pic>
          <p:nvPicPr>
            <p:cNvPr id="7" name="Picture 5" descr="Thumbs-up-icon.png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286001" y="2514603"/>
              <a:ext cx="591828" cy="711199"/>
            </a:xfrm>
            <a:prstGeom prst="rect">
              <a:avLst/>
            </a:prstGeom>
          </p:spPr>
        </p:pic>
        <p:pic>
          <p:nvPicPr>
            <p:cNvPr id="8" name="Picture 6" descr="Thumbs-down-icon.png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2286000" y="1639894"/>
              <a:ext cx="558800" cy="671509"/>
            </a:xfrm>
            <a:prstGeom prst="rect">
              <a:avLst/>
            </a:prstGeom>
          </p:spPr>
        </p:pic>
        <p:pic>
          <p:nvPicPr>
            <p:cNvPr id="9" name="Picture 7" descr="Thumbs-up-icon.png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286000" y="3462318"/>
              <a:ext cx="591828" cy="71119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C48C76-5D25-4F7D-BE92-800097BDB736}"/>
              </a:ext>
            </a:extLst>
          </p:cNvPr>
          <p:cNvSpPr txBox="1"/>
          <p:nvPr/>
        </p:nvSpPr>
        <p:spPr bwMode="auto">
          <a:xfrm>
            <a:off x="6119324" y="5940623"/>
            <a:ext cx="4670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(Ref: Text Classification - </a:t>
            </a:r>
            <a:r>
              <a:rPr lang="en-US" sz="1400" dirty="0">
                <a:latin typeface="Calibri"/>
              </a:rPr>
              <a:t>The Naïve Bayes algorithm)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ight Arrow 7"/>
          <p:cNvSpPr/>
          <p:nvPr/>
        </p:nvSpPr>
        <p:spPr bwMode="auto">
          <a:xfrm>
            <a:off x="3777448" y="3056535"/>
            <a:ext cx="1219200" cy="142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>
              <a:defRPr/>
            </a:pPr>
            <a:endParaRPr lang="en-US">
              <a:latin typeface="Lucida San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761999" y="320994"/>
            <a:ext cx="8534400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What is the subject of this article?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5480867" y="1927467"/>
            <a:ext cx="3810000" cy="44450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Antogonists</a:t>
            </a:r>
            <a:r>
              <a:rPr lang="en-US" dirty="0"/>
              <a:t> and Inhibitors</a:t>
            </a:r>
            <a:endParaRPr dirty="0"/>
          </a:p>
          <a:p>
            <a:pPr>
              <a:defRPr/>
            </a:pPr>
            <a:r>
              <a:rPr lang="en-US" dirty="0"/>
              <a:t>Blood Supply</a:t>
            </a:r>
            <a:endParaRPr dirty="0"/>
          </a:p>
          <a:p>
            <a:pPr>
              <a:defRPr/>
            </a:pPr>
            <a:r>
              <a:rPr lang="en-US" dirty="0"/>
              <a:t>Chemistry</a:t>
            </a:r>
            <a:endParaRPr dirty="0"/>
          </a:p>
          <a:p>
            <a:pPr>
              <a:defRPr/>
            </a:pPr>
            <a:r>
              <a:rPr lang="en-US" dirty="0"/>
              <a:t>Drug Therapy</a:t>
            </a:r>
            <a:endParaRPr dirty="0"/>
          </a:p>
          <a:p>
            <a:pPr>
              <a:defRPr/>
            </a:pPr>
            <a:r>
              <a:rPr lang="en-US" dirty="0"/>
              <a:t>Embryology</a:t>
            </a:r>
            <a:endParaRPr dirty="0"/>
          </a:p>
          <a:p>
            <a:pPr>
              <a:defRPr/>
            </a:pPr>
            <a:r>
              <a:rPr lang="en-US" dirty="0"/>
              <a:t>Epidemiology</a:t>
            </a:r>
            <a:endParaRPr dirty="0"/>
          </a:p>
          <a:p>
            <a:pPr>
              <a:defRPr/>
            </a:pPr>
            <a:r>
              <a:rPr lang="en-US" dirty="0"/>
              <a:t>…</a:t>
            </a:r>
            <a:endParaRPr dirty="0"/>
          </a:p>
          <a:p>
            <a:pPr>
              <a:defRPr/>
            </a:pPr>
            <a:endParaRPr lang="en-US" dirty="0"/>
          </a:p>
        </p:txBody>
      </p:sp>
      <p:sp>
        <p:nvSpPr>
          <p:cNvPr id="7" name="TextBox 5"/>
          <p:cNvSpPr>
            <a:spLocks/>
          </p:cNvSpPr>
          <p:nvPr/>
        </p:nvSpPr>
        <p:spPr bwMode="auto">
          <a:xfrm>
            <a:off x="4382481" y="1219581"/>
            <a:ext cx="4344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00" b="1" dirty="0" err="1">
                <a:latin typeface="+mn-lt"/>
              </a:rPr>
              <a:t>MeSH</a:t>
            </a:r>
            <a:r>
              <a:rPr lang="en-US" sz="2000" b="1" dirty="0">
                <a:latin typeface="+mn-lt"/>
              </a:rPr>
              <a:t> Subject Category Hierarchy</a:t>
            </a:r>
            <a:endParaRPr sz="2000" dirty="0"/>
          </a:p>
        </p:txBody>
      </p:sp>
      <p:sp>
        <p:nvSpPr>
          <p:cNvPr id="9" name="TextBox 8"/>
          <p:cNvSpPr>
            <a:spLocks/>
          </p:cNvSpPr>
          <p:nvPr/>
        </p:nvSpPr>
        <p:spPr bwMode="auto">
          <a:xfrm>
            <a:off x="1034249" y="1219581"/>
            <a:ext cx="2685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Lucida Sans"/>
              </a:rPr>
              <a:t>MEDLINE Article</a:t>
            </a:r>
            <a:endParaRPr sz="2000" b="1" dirty="0"/>
          </a:p>
          <a:p>
            <a:pPr algn="ctr">
              <a:defRPr/>
            </a:pPr>
            <a:endParaRPr lang="en-US" sz="2000" b="1" dirty="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34249" y="2040536"/>
            <a:ext cx="2685542" cy="3564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1F4710-96E4-4B6D-8645-4496EE73A65C}"/>
              </a:ext>
            </a:extLst>
          </p:cNvPr>
          <p:cNvSpPr txBox="1"/>
          <p:nvPr/>
        </p:nvSpPr>
        <p:spPr bwMode="auto">
          <a:xfrm>
            <a:off x="6119324" y="5940623"/>
            <a:ext cx="4670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(Ref: Text Classification - </a:t>
            </a:r>
            <a:r>
              <a:rPr lang="en-US" sz="1400" dirty="0">
                <a:latin typeface="Calibri"/>
              </a:rPr>
              <a:t>The Naïve Bayes algorithm)</a:t>
            </a:r>
            <a:endParaRPr lang="en-US" sz="1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1C56C83-D225-4672-B0AF-B5784E752D7D}"/>
              </a:ext>
            </a:extLst>
          </p:cNvPr>
          <p:cNvSpPr/>
          <p:nvPr/>
        </p:nvSpPr>
        <p:spPr>
          <a:xfrm>
            <a:off x="3957923" y="2741040"/>
            <a:ext cx="1038725" cy="7218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AA3A-E70B-42F0-BFDA-5755EE52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Clause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330-01E3-479F-96A3-3719CCD0FE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E9950-8EFC-4EFF-8745-7ECF6CB4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219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BCCE670-901C-4A4E-BC6B-AB41E2022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a Contract?</a:t>
            </a:r>
            <a:endParaRPr lang="hr-H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E7F83D1-3DD3-4523-818D-5A02A2573E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en-US"/>
              <a:t>A legally binding agreement between two or more persons which the courts will enforce</a:t>
            </a:r>
          </a:p>
          <a:p>
            <a:pPr eaLnBrk="1" hangingPunct="1"/>
            <a:r>
              <a:rPr lang="hr-HR" altLang="en-US"/>
              <a:t>Generates rights and obligations that may be enforced by courts</a:t>
            </a:r>
          </a:p>
          <a:p>
            <a:pPr eaLnBrk="1" hangingPunct="1"/>
            <a:r>
              <a:rPr lang="hr-HR" altLang="en-US"/>
              <a:t>Agreement arises as a result of offer and acceptance</a:t>
            </a:r>
          </a:p>
        </p:txBody>
      </p:sp>
    </p:spTree>
    <p:extLst>
      <p:ext uri="{BB962C8B-B14F-4D97-AF65-F5344CB8AC3E}">
        <p14:creationId xmlns:p14="http://schemas.microsoft.com/office/powerpoint/2010/main" val="151036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E106E75-A1C5-4150-AA36-E225372FC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hr-H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 for a valid contract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95EC9BD-3944-4EF7-AF68-629A3F0C98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728664" cy="4352328"/>
          </a:xfrm>
        </p:spPr>
        <p:txBody>
          <a:bodyPr/>
          <a:lstStyle/>
          <a:p>
            <a:pPr eaLnBrk="1" hangingPunct="1"/>
            <a:r>
              <a:rPr lang="en-US" altLang="en-US" dirty="0"/>
              <a:t>P</a:t>
            </a:r>
            <a:r>
              <a:rPr lang="hr-HR" altLang="en-US" dirty="0"/>
              <a:t>arties must have legal capacity to enter contracts</a:t>
            </a:r>
          </a:p>
          <a:p>
            <a:pPr eaLnBrk="1" hangingPunct="1"/>
            <a:r>
              <a:rPr lang="en-US" altLang="en-US" dirty="0"/>
              <a:t>O</a:t>
            </a:r>
            <a:r>
              <a:rPr lang="hr-HR" altLang="en-US" dirty="0"/>
              <a:t>ne party must make a binding offer to the other, and the offer must be accepted by the other party</a:t>
            </a:r>
          </a:p>
          <a:p>
            <a:pPr eaLnBrk="1" hangingPunct="1"/>
            <a:r>
              <a:rPr lang="en-US" altLang="en-US" dirty="0"/>
              <a:t>C</a:t>
            </a:r>
            <a:r>
              <a:rPr lang="hr-HR" altLang="en-US" dirty="0"/>
              <a:t>onsideration</a:t>
            </a:r>
            <a:endParaRPr lang="en-US" altLang="en-US" dirty="0"/>
          </a:p>
          <a:p>
            <a:r>
              <a:rPr lang="hr-HR" altLang="en-US" dirty="0"/>
              <a:t>Agreement must be genuine</a:t>
            </a:r>
          </a:p>
          <a:p>
            <a:r>
              <a:rPr lang="en-US" altLang="en-US" dirty="0"/>
              <a:t>I</a:t>
            </a:r>
            <a:r>
              <a:rPr lang="hr-HR" altLang="en-US" dirty="0"/>
              <a:t>n some cases, the contract must be made in a particular form</a:t>
            </a:r>
          </a:p>
          <a:p>
            <a:r>
              <a:rPr lang="en-US" altLang="en-US" dirty="0"/>
              <a:t>T</a:t>
            </a:r>
            <a:r>
              <a:rPr lang="hr-HR" altLang="en-US" dirty="0"/>
              <a:t>he object of the contract must not be disapproved by the law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In summary, need:</a:t>
            </a:r>
          </a:p>
          <a:p>
            <a:pPr lvl="1"/>
            <a:r>
              <a:rPr lang="hr-HR" altLang="en-US" dirty="0"/>
              <a:t>Offer</a:t>
            </a:r>
          </a:p>
          <a:p>
            <a:pPr lvl="1"/>
            <a:r>
              <a:rPr lang="hr-HR" altLang="en-US" dirty="0"/>
              <a:t>Acceptance</a:t>
            </a:r>
          </a:p>
          <a:p>
            <a:pPr lvl="1"/>
            <a:r>
              <a:rPr lang="hr-HR" altLang="en-US" dirty="0"/>
              <a:t>Consideration</a:t>
            </a:r>
            <a:r>
              <a:rPr lang="en-US" altLang="en-US" dirty="0"/>
              <a:t> - </a:t>
            </a:r>
            <a:r>
              <a:rPr lang="hr-HR" altLang="en-US" dirty="0"/>
              <a:t>An exchange of promises to perform acts in the future</a:t>
            </a:r>
          </a:p>
          <a:p>
            <a:endParaRPr lang="hr-HR" altLang="en-US" dirty="0"/>
          </a:p>
        </p:txBody>
      </p:sp>
    </p:spTree>
    <p:extLst>
      <p:ext uri="{BB962C8B-B14F-4D97-AF65-F5344CB8AC3E}">
        <p14:creationId xmlns:p14="http://schemas.microsoft.com/office/powerpoint/2010/main" val="33100845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B4ACC1DF-08D2-49CD-B107-6DB016930B93}" vid="{4D7D3EDE-7860-4FA7-BC0F-D943D6466529}"/>
    </a:ext>
  </a:extLst>
</a:theme>
</file>

<file path=ppt/theme/theme2.xml><?xml version="1.0" encoding="utf-8"?>
<a:theme xmlns:a="http://schemas.openxmlformats.org/drawingml/2006/main" name="1_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B4ACC1DF-08D2-49CD-B107-6DB016930B93}" vid="{3D45E264-E9F9-4ED0-8026-7574CFD63C6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Icertis">
    <a:dk1>
      <a:srgbClr val="404041"/>
    </a:dk1>
    <a:lt1>
      <a:srgbClr val="FFFFFF"/>
    </a:lt1>
    <a:dk2>
      <a:srgbClr val="404041"/>
    </a:dk2>
    <a:lt2>
      <a:srgbClr val="FFFFFF"/>
    </a:lt2>
    <a:accent1>
      <a:srgbClr val="00E4BC"/>
    </a:accent1>
    <a:accent2>
      <a:srgbClr val="404041"/>
    </a:accent2>
    <a:accent3>
      <a:srgbClr val="6432A5"/>
    </a:accent3>
    <a:accent4>
      <a:srgbClr val="7A7A7C"/>
    </a:accent4>
    <a:accent5>
      <a:srgbClr val="AAAAAC"/>
    </a:accent5>
    <a:accent6>
      <a:srgbClr val="D2D2D4"/>
    </a:accent6>
    <a:hlink>
      <a:srgbClr val="6432A5"/>
    </a:hlink>
    <a:folHlink>
      <a:srgbClr val="D2D2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6B5E781BC66448A9A9B67FC4CA817D" ma:contentTypeVersion="4" ma:contentTypeDescription="Create a new document." ma:contentTypeScope="" ma:versionID="208e85293c6af77e4d601e9937ddc473">
  <xsd:schema xmlns:xsd="http://www.w3.org/2001/XMLSchema" xmlns:xs="http://www.w3.org/2001/XMLSchema" xmlns:p="http://schemas.microsoft.com/office/2006/metadata/properties" xmlns:ns2="6c10b4d1-3a13-4901-b635-921a40338d39" xmlns:ns3="35a4517e-94c9-43b2-a5fa-fc06f4ee276a" targetNamespace="http://schemas.microsoft.com/office/2006/metadata/properties" ma:root="true" ma:fieldsID="0a59d66c986295b0af4c5ad9ae937971" ns2:_="" ns3:_="">
    <xsd:import namespace="6c10b4d1-3a13-4901-b635-921a40338d39"/>
    <xsd:import namespace="35a4517e-94c9-43b2-a5fa-fc06f4ee27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10b4d1-3a13-4901-b635-921a40338d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a4517e-94c9-43b2-a5fa-fc06f4ee276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9DF10D-95E2-4E60-B34C-7A067CBA20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EDF1C4-6B15-4B1C-90DA-F11552C77EC3}">
  <ds:schemaRefs>
    <ds:schemaRef ds:uri="6c10b4d1-3a13-4901-b635-921a40338d39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35a4517e-94c9-43b2-a5fa-fc06f4ee276a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A3C4009-7D12-4C6D-AA5B-A95998EDDA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10b4d1-3a13-4901-b635-921a40338d39"/>
    <ds:schemaRef ds:uri="35a4517e-94c9-43b2-a5fa-fc06f4ee27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Icertis PowerPoint Template</Template>
  <TotalTime>8556</TotalTime>
  <Words>2186</Words>
  <Application>Microsoft Office PowerPoint</Application>
  <PresentationFormat>Widescreen</PresentationFormat>
  <Paragraphs>655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Times New Roman</vt:lpstr>
      <vt:lpstr>Calibri</vt:lpstr>
      <vt:lpstr>Lucida Sans</vt:lpstr>
      <vt:lpstr>Work Sans</vt:lpstr>
      <vt:lpstr>Work Sans SemiBold</vt:lpstr>
      <vt:lpstr>Wingdings</vt:lpstr>
      <vt:lpstr>Arial</vt:lpstr>
      <vt:lpstr>Cambria Math</vt:lpstr>
      <vt:lpstr>Custom Design</vt:lpstr>
      <vt:lpstr>1_Custom Design</vt:lpstr>
      <vt:lpstr>Clause Classification  </vt:lpstr>
      <vt:lpstr>PowerPoint Presentation</vt:lpstr>
      <vt:lpstr>Introduction to Text Classification</vt:lpstr>
      <vt:lpstr>Is this spam?</vt:lpstr>
      <vt:lpstr>Positive or negative movie review?</vt:lpstr>
      <vt:lpstr>What is the subject of this article?</vt:lpstr>
      <vt:lpstr>Introduction to Clause Classification</vt:lpstr>
      <vt:lpstr>What is a Contract?</vt:lpstr>
      <vt:lpstr>Requirements for a valid contract</vt:lpstr>
      <vt:lpstr>Contents of the contract</vt:lpstr>
      <vt:lpstr>What are clauses?</vt:lpstr>
      <vt:lpstr>Example Clauses: Exemptions</vt:lpstr>
      <vt:lpstr>Example Clauses</vt:lpstr>
      <vt:lpstr>ICM DiscoverAI App</vt:lpstr>
      <vt:lpstr>Clause Discovery Flow and Applications </vt:lpstr>
      <vt:lpstr>Dataset</vt:lpstr>
      <vt:lpstr>Corpus Diversity</vt:lpstr>
      <vt:lpstr>Vectorization</vt:lpstr>
      <vt:lpstr>Why Vectorize?</vt:lpstr>
      <vt:lpstr>Approaches</vt:lpstr>
      <vt:lpstr>Word embeddings: properties</vt:lpstr>
      <vt:lpstr>word2vec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interesting results</vt:lpstr>
      <vt:lpstr>Word analogies</vt:lpstr>
      <vt:lpstr>Skip gram/CBOW intuition</vt:lpstr>
      <vt:lpstr>Word2vec shortcomings</vt:lpstr>
      <vt:lpstr>Classification</vt:lpstr>
      <vt:lpstr>PowerPoint Presentation</vt:lpstr>
      <vt:lpstr>PowerPoint Presentation</vt:lpstr>
      <vt:lpstr>Classification methods: 3. Supervised Machine Learning</vt:lpstr>
      <vt:lpstr>Metrics</vt:lpstr>
      <vt:lpstr>PowerPoint Presentation</vt:lpstr>
      <vt:lpstr>Recap: Accuracy Measurements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Management Workshop  (Virtual Instructor Led)  (How much can you cram into your life and how much more can you handle?)</dc:title>
  <dc:creator>Kiran Bableshwar</dc:creator>
  <cp:lastModifiedBy>Yogesh Kulkarni</cp:lastModifiedBy>
  <cp:revision>68</cp:revision>
  <dcterms:created xsi:type="dcterms:W3CDTF">2021-01-29T05:52:02Z</dcterms:created>
  <dcterms:modified xsi:type="dcterms:W3CDTF">2021-04-15T03:05:29Z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2020-09-11T00:00:00Z</vt:filetime>
  </property>
  <property fmtid="{D5CDD505-2E9C-101B-9397-08002B2CF9AE}" pid="3" name="Creator">
    <vt:lpwstr>Adobe Illustrator 24.3 (Macintosh)</vt:lpwstr>
  </property>
  <property fmtid="{D5CDD505-2E9C-101B-9397-08002B2CF9AE}" pid="4" name="LastSaved">
    <vt:filetime>2020-09-11T00:00:00Z</vt:filetime>
  </property>
  <property fmtid="{D5CDD505-2E9C-101B-9397-08002B2CF9AE}" pid="5" name="ContentTypeId">
    <vt:lpwstr>0x010100306B5E781BC66448A9A9B67FC4CA817D</vt:lpwstr>
  </property>
  <property fmtid="{D5CDD505-2E9C-101B-9397-08002B2CF9AE}" pid="6" name="Order">
    <vt:r8>364300</vt:r8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